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3"/>
  </p:notesMasterIdLst>
  <p:handoutMasterIdLst>
    <p:handoutMasterId r:id="rId24"/>
  </p:handoutMasterIdLst>
  <p:sldIdLst>
    <p:sldId id="333" r:id="rId2"/>
    <p:sldId id="338" r:id="rId3"/>
    <p:sldId id="257" r:id="rId4"/>
    <p:sldId id="302" r:id="rId5"/>
    <p:sldId id="322" r:id="rId6"/>
    <p:sldId id="320" r:id="rId7"/>
    <p:sldId id="293" r:id="rId8"/>
    <p:sldId id="307" r:id="rId9"/>
    <p:sldId id="296" r:id="rId10"/>
    <p:sldId id="297" r:id="rId11"/>
    <p:sldId id="306" r:id="rId12"/>
    <p:sldId id="341" r:id="rId13"/>
    <p:sldId id="298" r:id="rId14"/>
    <p:sldId id="321" r:id="rId15"/>
    <p:sldId id="303" r:id="rId16"/>
    <p:sldId id="315" r:id="rId17"/>
    <p:sldId id="316" r:id="rId18"/>
    <p:sldId id="329" r:id="rId19"/>
    <p:sldId id="313" r:id="rId20"/>
    <p:sldId id="258" r:id="rId21"/>
    <p:sldId id="31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7D7DA9"/>
    <a:srgbClr val="5B5B8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64" y="216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727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defRPr>
            </a:lvl1pPr>
          </a:lstStyle>
          <a:p>
            <a:pPr>
              <a:defRPr/>
            </a:pPr>
            <a:endParaRPr lang="en-US"/>
          </a:p>
        </p:txBody>
      </p:sp>
      <p:sp>
        <p:nvSpPr>
          <p:cNvPr id="727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727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3296F951-8398-4D37-8998-DBD07041A88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1085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defRPr>
            </a:lvl1pPr>
          </a:lstStyle>
          <a:p>
            <a:pPr>
              <a:defRPr/>
            </a:pPr>
            <a:endParaRPr lang="en-US"/>
          </a:p>
        </p:txBody>
      </p:sp>
      <p:sp>
        <p:nvSpPr>
          <p:cNvPr id="92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1085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727806E0-35BC-40BF-B735-52E7CFC1FA1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a:ln/>
        </p:spPr>
      </p:sp>
      <p:sp>
        <p:nvSpPr>
          <p:cNvPr id="11266"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1267" name="Slide Number Placeholder 3"/>
          <p:cNvSpPr>
            <a:spLocks noGrp="1"/>
          </p:cNvSpPr>
          <p:nvPr>
            <p:ph type="sldNum" sz="quarter" idx="5"/>
          </p:nvPr>
        </p:nvSpPr>
        <p:spPr>
          <a:noFill/>
        </p:spPr>
        <p:txBody>
          <a:bodyPr/>
          <a:lstStyle/>
          <a:p>
            <a:fld id="{46339038-424F-4F76-BC1E-3E69B77E9A5C}"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AAA4198E-BCAA-477A-96B4-8752DF673667}" type="slidenum">
              <a:rPr lang="en-US"/>
              <a:pPr/>
              <a:t>10</a:t>
            </a:fld>
            <a:endParaRPr 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In recent campaigns, the Internet has played an increasingly prominent role, as candidates use websites to convey their messages as well as to solicit contributions. The Internet has also been a useful tool for voters, with one study reporting that one-fifth of voters had used the Internet to obtain information about elections.</a:t>
            </a:r>
          </a:p>
          <a:p>
            <a:pPr eaLnBrk="1" hangingPunct="1"/>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D405ACB-9FB8-4012-BF47-E364DC0769F5}" type="slidenum">
              <a:rPr lang="en-US"/>
              <a:pPr/>
              <a:t>11</a:t>
            </a:fld>
            <a:endParaRPr 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Candidates package an image through carefully planned appearances and political advertisements. However, the overwhelming amount of information received from different media make it difficult to determine exactly how these images impact voters. Minimal effects theorists believe that other deep-seated, long-term factors (such as party identification) have much greater influences on voters</a:t>
            </a:r>
            <a:r>
              <a:rPr lang="ja-JP" altLang="en-US" smtClean="0">
                <a:ea typeface="ＭＳ Ｐゴシック" pitchFamily="34" charset="-128"/>
              </a:rPr>
              <a:t>’</a:t>
            </a:r>
            <a:r>
              <a:rPr lang="en-US" altLang="ja-JP" smtClean="0">
                <a:ea typeface="ＭＳ Ｐゴシック" pitchFamily="34" charset="-128"/>
              </a:rPr>
              <a:t> choices. They believe that people filter news stories and advertising through their own partisan perspectives, and tend to remember only that which is more consistent with their beliefs (selection retention.)</a:t>
            </a:r>
          </a:p>
          <a:p>
            <a:pPr eaLnBrk="1" hangingPunct="1"/>
            <a:endParaRPr lang="en-US" smtClean="0">
              <a:ea typeface="ＭＳ Ｐゴシック" pitchFamily="34" charset="-128"/>
            </a:endParaRPr>
          </a:p>
          <a:p>
            <a:pPr eaLnBrk="1" hangingPunct="1"/>
            <a:r>
              <a:rPr lang="en-US" smtClean="0">
                <a:ea typeface="ＭＳ Ｐゴシック" pitchFamily="34" charset="-128"/>
              </a:rPr>
              <a:t>Agenda setting theorists believe that the media are very influential in telling the public </a:t>
            </a:r>
            <a:r>
              <a:rPr lang="en-US" i="1" smtClean="0">
                <a:ea typeface="ＭＳ Ｐゴシック" pitchFamily="34" charset="-128"/>
              </a:rPr>
              <a:t>what</a:t>
            </a:r>
            <a:r>
              <a:rPr lang="en-US" smtClean="0">
                <a:ea typeface="ＭＳ Ｐゴシック" pitchFamily="34" charset="-128"/>
              </a:rPr>
              <a:t> to think about. In other words, if there are many news stories about the high cost of health care, viewers will see this as an important issue. And if the public is interested, then political candidates discuss the issue and form an opinion.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r>
              <a:rPr lang="en-US" smtClean="0">
                <a:ea typeface="ＭＳ Ｐゴシック" pitchFamily="34" charset="-128"/>
              </a:rPr>
              <a:t>Technology has contributed to the atomization of the media, especially in the development of cable television and the Internet. Breaking news appears immediately on the Internet, thus voters are less likely to rely on the evening news or their morning newspaper. Talk radio and cable news programs have also capitalized on the current populist backlash against </a:t>
            </a:r>
            <a:r>
              <a:rPr lang="ja-JP" altLang="en-US" smtClean="0">
                <a:ea typeface="ＭＳ Ｐゴシック" pitchFamily="34" charset="-128"/>
              </a:rPr>
              <a:t>“</a:t>
            </a:r>
            <a:r>
              <a:rPr lang="en-US" altLang="ja-JP" smtClean="0">
                <a:ea typeface="ＭＳ Ｐゴシック" pitchFamily="34" charset="-128"/>
              </a:rPr>
              <a:t>Washington insiders.</a:t>
            </a:r>
            <a:r>
              <a:rPr lang="ja-JP" altLang="en-US" smtClean="0">
                <a:ea typeface="ＭＳ Ｐゴシック" pitchFamily="34" charset="-128"/>
              </a:rPr>
              <a:t>”</a:t>
            </a:r>
            <a:endParaRPr lang="en-US" smtClean="0">
              <a:ea typeface="ＭＳ Ｐゴシック" pitchFamily="34" charset="-128"/>
            </a:endParaRPr>
          </a:p>
        </p:txBody>
      </p:sp>
      <p:sp>
        <p:nvSpPr>
          <p:cNvPr id="37891" name="Slide Number Placeholder 3"/>
          <p:cNvSpPr>
            <a:spLocks noGrp="1"/>
          </p:cNvSpPr>
          <p:nvPr>
            <p:ph type="sldNum" sz="quarter" idx="5"/>
          </p:nvPr>
        </p:nvSpPr>
        <p:spPr>
          <a:noFill/>
        </p:spPr>
        <p:txBody>
          <a:bodyPr/>
          <a:lstStyle/>
          <a:p>
            <a:fld id="{D17BB4CF-BD07-407F-8CE2-8142FE8BB77E}"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91ED6ECA-4B97-4A08-B1D3-053E39F32B0B}" type="slidenum">
              <a:rPr lang="en-US"/>
              <a:pPr/>
              <a:t>13</a:t>
            </a:fld>
            <a:endParaRPr 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In its role as a watchdog, the media have been referred to as the fourth branch of government, or </a:t>
            </a:r>
            <a:r>
              <a:rPr lang="ja-JP" altLang="en-US" smtClean="0">
                <a:ea typeface="ＭＳ Ｐゴシック" pitchFamily="34" charset="-128"/>
              </a:rPr>
              <a:t>“</a:t>
            </a:r>
            <a:r>
              <a:rPr lang="en-US" altLang="ja-JP" smtClean="0">
                <a:ea typeface="ＭＳ Ｐゴシック" pitchFamily="34" charset="-128"/>
              </a:rPr>
              <a:t>the fourth estate.</a:t>
            </a:r>
            <a:r>
              <a:rPr lang="ja-JP" altLang="en-US" smtClean="0">
                <a:ea typeface="ＭＳ Ｐゴシック" pitchFamily="34" charset="-128"/>
              </a:rPr>
              <a:t>”</a:t>
            </a:r>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DDEE9B4B-79F5-4D9A-BF94-91A3C9207F32}" type="slidenum">
              <a:rPr lang="en-US"/>
              <a:pPr/>
              <a:t>14</a:t>
            </a:fld>
            <a:endParaRPr 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i="1" smtClean="0">
                <a:ea typeface="ＭＳ Ｐゴシック" pitchFamily="34" charset="-128"/>
              </a:rPr>
              <a:t>Reagan</a:t>
            </a:r>
            <a:r>
              <a:rPr lang="en-US" smtClean="0">
                <a:ea typeface="ＭＳ Ｐゴシック" pitchFamily="34" charset="-128"/>
              </a:rPr>
              <a:t> idolized FDR, and was dubbed </a:t>
            </a:r>
            <a:r>
              <a:rPr lang="ja-JP" altLang="en-US" smtClean="0">
                <a:ea typeface="ＭＳ Ｐゴシック" pitchFamily="34" charset="-128"/>
              </a:rPr>
              <a:t>“</a:t>
            </a:r>
            <a:r>
              <a:rPr lang="en-US" altLang="ja-JP" smtClean="0">
                <a:ea typeface="ＭＳ Ｐゴシック" pitchFamily="34" charset="-128"/>
              </a:rPr>
              <a:t>the Great Communicator." Could be fuzzy on facts but was great with overarching themes. As an actor, he knew how to use TV to his advantage. </a:t>
            </a:r>
          </a:p>
          <a:p>
            <a:pPr eaLnBrk="1" hangingPunct="1"/>
            <a:r>
              <a:rPr lang="en-US" i="1" smtClean="0">
                <a:ea typeface="ＭＳ Ｐゴシック" pitchFamily="34" charset="-128"/>
              </a:rPr>
              <a:t>Clinton</a:t>
            </a:r>
            <a:r>
              <a:rPr lang="en-US" smtClean="0">
                <a:ea typeface="ＭＳ Ｐゴシック" pitchFamily="34" charset="-128"/>
              </a:rPr>
              <a:t> emulated Reagan and tried to reach out to citizens with his themes. Knowledge and charm made him especially effective in one-on-one situations. Clinton, had many opponents, however, and faced a hostile media environment. </a:t>
            </a:r>
          </a:p>
          <a:p>
            <a:pPr eaLnBrk="1" hangingPunct="1"/>
            <a:r>
              <a:rPr lang="en-US" i="1" smtClean="0">
                <a:ea typeface="ＭＳ Ｐゴシック" pitchFamily="34" charset="-128"/>
              </a:rPr>
              <a:t>George W. Bush</a:t>
            </a:r>
            <a:r>
              <a:rPr lang="en-US" smtClean="0">
                <a:ea typeface="ＭＳ Ｐゴシック" pitchFamily="34" charset="-128"/>
              </a:rPr>
              <a:t> alternately tried to use and avoid the media. Not as comfortable in front of TV cameras, Bush preferred to work behind the scenes. His strength is to speak to moral clarity. </a:t>
            </a:r>
          </a:p>
          <a:p>
            <a:pPr eaLnBrk="1" hangingPunct="1"/>
            <a:r>
              <a:rPr lang="en-US" i="1" smtClean="0">
                <a:ea typeface="ＭＳ Ｐゴシック" pitchFamily="34" charset="-128"/>
              </a:rPr>
              <a:t>Obama</a:t>
            </a:r>
            <a:r>
              <a:rPr lang="en-US" smtClean="0">
                <a:ea typeface="ＭＳ Ｐゴシック" pitchFamily="34" charset="-128"/>
              </a:rPr>
              <a:t> is a calm and confident communicator. Media opportunities are highly structured, and he is skilled in the use of technology and social media. Obama</a:t>
            </a:r>
            <a:r>
              <a:rPr lang="ja-JP" altLang="en-US" smtClean="0">
                <a:ea typeface="ＭＳ Ｐゴシック" pitchFamily="34" charset="-128"/>
              </a:rPr>
              <a:t>’</a:t>
            </a:r>
            <a:r>
              <a:rPr lang="en-US" altLang="ja-JP" smtClean="0">
                <a:ea typeface="ＭＳ Ｐゴシック" pitchFamily="34" charset="-128"/>
              </a:rPr>
              <a:t>s style is sometimes too cerebral and controlled.</a:t>
            </a:r>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54BCD6CD-DD24-43BD-B38A-126C17681977}" type="slidenum">
              <a:rPr lang="en-US"/>
              <a:pPr/>
              <a:t>15</a:t>
            </a:fld>
            <a:endParaRPr 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The FCC was created in 1934 to regulate electronic media. In </a:t>
            </a:r>
            <a:r>
              <a:rPr lang="en-US" i="1" smtClean="0">
                <a:ea typeface="ＭＳ Ｐゴシック" pitchFamily="34" charset="-128"/>
              </a:rPr>
              <a:t>FCC v. Pacifica Foundation  </a:t>
            </a:r>
            <a:r>
              <a:rPr lang="en-US" smtClean="0">
                <a:ea typeface="ＭＳ Ｐゴシック" pitchFamily="34" charset="-128"/>
              </a:rPr>
              <a:t>(1978), the Supreme Court upheld the FCC</a:t>
            </a:r>
            <a:r>
              <a:rPr lang="ja-JP" altLang="en-US" smtClean="0">
                <a:ea typeface="ＭＳ Ｐゴシック" pitchFamily="34" charset="-128"/>
              </a:rPr>
              <a:t>’</a:t>
            </a:r>
            <a:r>
              <a:rPr lang="en-US" altLang="ja-JP" smtClean="0">
                <a:ea typeface="ＭＳ Ｐゴシック" pitchFamily="34" charset="-128"/>
              </a:rPr>
              <a:t>s power to regulate the broadcast of so-called indecent material. The case stemmed from a parent</a:t>
            </a:r>
            <a:r>
              <a:rPr lang="ja-JP" altLang="en-US" smtClean="0">
                <a:ea typeface="ＭＳ Ｐゴシック" pitchFamily="34" charset="-128"/>
              </a:rPr>
              <a:t>’</a:t>
            </a:r>
            <a:r>
              <a:rPr lang="en-US" altLang="ja-JP" smtClean="0">
                <a:ea typeface="ＭＳ Ｐゴシック" pitchFamily="34" charset="-128"/>
              </a:rPr>
              <a:t>s complaint that his son heard comedian George Carlin</a:t>
            </a:r>
            <a:r>
              <a:rPr lang="ja-JP" altLang="en-US" smtClean="0">
                <a:ea typeface="ＭＳ Ｐゴシック" pitchFamily="34" charset="-128"/>
              </a:rPr>
              <a:t>’</a:t>
            </a:r>
            <a:r>
              <a:rPr lang="en-US" altLang="ja-JP" smtClean="0">
                <a:ea typeface="ＭＳ Ｐゴシック" pitchFamily="34" charset="-128"/>
              </a:rPr>
              <a:t>s </a:t>
            </a:r>
            <a:r>
              <a:rPr lang="ja-JP" altLang="en-US" smtClean="0">
                <a:ea typeface="ＭＳ Ｐゴシック" pitchFamily="34" charset="-128"/>
              </a:rPr>
              <a:t>“</a:t>
            </a:r>
            <a:r>
              <a:rPr lang="en-US" altLang="ja-JP" smtClean="0">
                <a:ea typeface="ＭＳ Ｐゴシック" pitchFamily="34" charset="-128"/>
              </a:rPr>
              <a:t>Filthy Words</a:t>
            </a:r>
            <a:r>
              <a:rPr lang="ja-JP" altLang="en-US" smtClean="0">
                <a:ea typeface="ＭＳ Ｐゴシック" pitchFamily="34" charset="-128"/>
              </a:rPr>
              <a:t>”</a:t>
            </a:r>
            <a:r>
              <a:rPr lang="en-US" altLang="ja-JP" smtClean="0">
                <a:ea typeface="ＭＳ Ｐゴシック" pitchFamily="34" charset="-128"/>
              </a:rPr>
              <a:t> routine aired over a public radio station owned by Pacifica.</a:t>
            </a:r>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CF9D2A6F-1BC7-4D60-85DD-832232ABC910}" type="slidenum">
              <a:rPr lang="en-US"/>
              <a:pPr/>
              <a:t>16</a:t>
            </a:fld>
            <a:endParaRPr 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The principle of truth is the historic defense against changes of libel, dating back to the 1735 trial of a newspaper publisher who allowed articles critical of the British-appointed governor of New York.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E3415DA6-A3EE-4327-AF88-16EC3E32DA1A}" type="slidenum">
              <a:rPr lang="en-US"/>
              <a:pPr/>
              <a:t>17</a:t>
            </a:fld>
            <a:endParaRPr 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A famous example of investigative reporting is the work of Bernstein and Woodward of </a:t>
            </a:r>
            <a:r>
              <a:rPr lang="en-US" i="1" smtClean="0">
                <a:ea typeface="ＭＳ Ｐゴシック" pitchFamily="34" charset="-128"/>
              </a:rPr>
              <a:t>The Washington Post</a:t>
            </a:r>
            <a:r>
              <a:rPr lang="en-US" smtClean="0">
                <a:ea typeface="ＭＳ Ｐゴシック" pitchFamily="34" charset="-128"/>
              </a:rPr>
              <a:t>  in uncovering the Watergate break-in and subsequent cover-up. Their articles eventually led to the resignation of President Richard Nixon.  </a:t>
            </a:r>
          </a:p>
          <a:p>
            <a:pPr eaLnBrk="1" hangingPunct="1"/>
            <a:r>
              <a:rPr lang="en-US" smtClean="0">
                <a:ea typeface="ＭＳ Ｐゴシック" pitchFamily="34" charset="-128"/>
              </a:rPr>
              <a:t>Early reporter Ida Tarbell was known as a </a:t>
            </a:r>
            <a:r>
              <a:rPr lang="ja-JP" altLang="en-US" smtClean="0">
                <a:ea typeface="ＭＳ Ｐゴシック" pitchFamily="34" charset="-128"/>
              </a:rPr>
              <a:t>“</a:t>
            </a:r>
            <a:r>
              <a:rPr lang="en-US" altLang="ja-JP" smtClean="0">
                <a:ea typeface="ＭＳ Ｐゴシック" pitchFamily="34" charset="-128"/>
              </a:rPr>
              <a:t>muckraker</a:t>
            </a:r>
            <a:r>
              <a:rPr lang="ja-JP" altLang="en-US" smtClean="0">
                <a:ea typeface="ＭＳ Ｐゴシック" pitchFamily="34" charset="-128"/>
              </a:rPr>
              <a:t>”</a:t>
            </a:r>
            <a:r>
              <a:rPr lang="en-US" altLang="ja-JP" smtClean="0">
                <a:ea typeface="ＭＳ Ｐゴシック" pitchFamily="34" charset="-128"/>
              </a:rPr>
              <a:t> for exposing the unethical practices of Standard Oil in driving small oil companies out of business. In 1969, reporter Seymour Hersh wrote about the My Lai Massacre and cover-up during the Vietnam War, igniting the U.S. peace movement. </a:t>
            </a:r>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5F296348-8F8C-4999-BA93-960BA23F4BF7}" type="slidenum">
              <a:rPr lang="en-US"/>
              <a:pPr/>
              <a:t>18</a:t>
            </a:fld>
            <a:endParaRPr lang="en-U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08FEB0A7-90D4-4626-B0D5-56D948F88651}" type="slidenum">
              <a:rPr lang="en-US"/>
              <a:pPr/>
              <a:t>19</a:t>
            </a:fld>
            <a:endParaRPr lang="en-US"/>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The big three networks (CBS, NBC, ABC) are owned by media conglomerates with several other holdings. Their profits are fueled in part by advertising revenues during programming.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p:spPr>
        <p:txBody>
          <a:bodyPr/>
          <a:lstStyle/>
          <a:p>
            <a:r>
              <a:rPr lang="en-US" smtClean="0">
                <a:ea typeface="ＭＳ Ｐゴシック" pitchFamily="34" charset="-128"/>
              </a:rPr>
              <a:t>Those who use social media aren</a:t>
            </a:r>
            <a:r>
              <a:rPr lang="ja-JP" altLang="en-US" smtClean="0">
                <a:ea typeface="ＭＳ Ｐゴシック" pitchFamily="34" charset="-128"/>
              </a:rPr>
              <a:t>’</a:t>
            </a:r>
            <a:r>
              <a:rPr lang="en-US" altLang="ja-JP" smtClean="0">
                <a:ea typeface="ＭＳ Ｐゴシック" pitchFamily="34" charset="-128"/>
              </a:rPr>
              <a:t>t just news consumers, they function as news conduits by linking others to media they consider important.</a:t>
            </a:r>
            <a:endParaRPr lang="en-US" smtClean="0">
              <a:ea typeface="ＭＳ Ｐゴシック" pitchFamily="34" charset="-128"/>
            </a:endParaRPr>
          </a:p>
        </p:txBody>
      </p:sp>
      <p:sp>
        <p:nvSpPr>
          <p:cNvPr id="13315" name="Slide Number Placeholder 3"/>
          <p:cNvSpPr>
            <a:spLocks noGrp="1"/>
          </p:cNvSpPr>
          <p:nvPr>
            <p:ph type="sldNum" sz="quarter" idx="5"/>
          </p:nvPr>
        </p:nvSpPr>
        <p:spPr>
          <a:noFill/>
        </p:spPr>
        <p:txBody>
          <a:bodyPr/>
          <a:lstStyle/>
          <a:p>
            <a:fld id="{E192867D-25F2-45F2-860D-38309DEB0CC6}"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68EC54C4-F1ED-46DD-9E1B-8C910F47F13F}" type="slidenum">
              <a:rPr lang="en-US"/>
              <a:pPr/>
              <a:t>20</a:t>
            </a:fld>
            <a:endParaRPr lang="en-U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Advocacy media are at both ends of the political spectrum, although far more identify themselves as conservative than liberal.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3519905D-A481-486A-A458-24FE951675D7}" type="slidenum">
              <a:rPr lang="en-US"/>
              <a:pPr/>
              <a:t>21</a:t>
            </a:fld>
            <a:endParaRPr lang="en-U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3EDDD630-F448-484A-9879-8BCD9D98B3EA}" type="slidenum">
              <a:rPr lang="en-US"/>
              <a:pPr/>
              <a:t>3</a:t>
            </a:fld>
            <a:endParaRPr 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Americans most frequently cite television as their primary news source, followed by the Internet, then newspapers. A larger percentage of young people (six in ten) rely on the Internet and television equally. However, the greatest number of television and radio hours are devoted to entertainment, not news.</a:t>
            </a:r>
          </a:p>
          <a:p>
            <a:pPr eaLnBrk="1" hangingPunct="1"/>
            <a:r>
              <a:rPr lang="en-US" smtClean="0">
                <a:ea typeface="ＭＳ Ｐゴシック" pitchFamily="34" charset="-128"/>
              </a:rPr>
              <a:t>The top news story in 2009 was the condition of the U.S. economy. Other top stories included the escalating Afghanistan war and the health care debate.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0A1650EC-4970-4E5A-A591-72924FB606F2}" type="slidenum">
              <a:rPr lang="en-US"/>
              <a:pPr/>
              <a:t>4</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Political events leading up to the American Revolution changed the nature of the press from printers of official documents and notices of public events to chroniclers of the disputes with Great Britain. The Federalist/Anti-Federalist battle led to newspaper support of political agendas. By the 1850s, newspapers began to realize that circulation would increase through nonpartisan coverage.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F8272FAD-5DA1-4427-BC1C-1F15A6603506}" type="slidenum">
              <a:rPr lang="en-US"/>
              <a:pPr/>
              <a:t>5</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In 1980, CNN was launched by Ted Turner as the first 24-hour all news network. It is available in over 93 million U.S. households, and reaches nearly 1 billion people around the globe.</a:t>
            </a:r>
          </a:p>
          <a:p>
            <a:pPr eaLnBrk="1" hangingPunct="1"/>
            <a:r>
              <a:rPr lang="en-US" smtClean="0">
                <a:ea typeface="ＭＳ Ｐゴシック" pitchFamily="34" charset="-128"/>
              </a:rPr>
              <a:t>A new type of narrowcasting is interactive, allowing the viewer to influence the content being displayed, sometimes through use of a touch screen. A more traditional type of one-way narrowcasting is familiar to all cable viewers on networks such as ESPN, MTV, CSPAN, </a:t>
            </a:r>
            <a:r>
              <a:rPr lang="en-US" i="1" smtClean="0">
                <a:ea typeface="ＭＳ Ｐゴシック" pitchFamily="34" charset="-128"/>
              </a:rPr>
              <a:t>Telemundo.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17975D9B-B6B0-4742-AED1-247BF7203223}" type="slidenum">
              <a:rPr lang="en-US"/>
              <a:pPr/>
              <a:t>6</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53B61E52-7CC6-41F8-BCAF-3AB889ED8BAA}" type="slidenum">
              <a:rPr lang="en-US"/>
              <a:pPr/>
              <a:t>7</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However, the viewership of the major network</a:t>
            </a:r>
            <a:r>
              <a:rPr lang="ja-JP" altLang="en-US" smtClean="0">
                <a:ea typeface="ＭＳ Ｐゴシック" pitchFamily="34" charset="-128"/>
              </a:rPr>
              <a:t>’</a:t>
            </a:r>
            <a:r>
              <a:rPr lang="en-US" altLang="ja-JP" smtClean="0">
                <a:ea typeface="ＭＳ Ｐゴシック" pitchFamily="34" charset="-128"/>
              </a:rPr>
              <a:t>s evening news programs continues to fall. Combined, the three major networks reach about 22.8 million viewers each evening, down about 1 million viewers each year in each of the past 25 years, according to Nielsen Media Research.</a:t>
            </a:r>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C4102DEE-E794-4139-AA6D-65800DF33B91}" type="slidenum">
              <a:rPr lang="en-US"/>
              <a:pPr/>
              <a:t>8</a:t>
            </a:fld>
            <a:endParaRPr 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Over 70 million viewers tuned in to watch the Kennedy-Nixon debates in September and October, 1960. Although the candidates were fairly evenly matched, Kennedy seemed more appealing and confident to television viewers. Radio listeners during the first debate thought Nixon had won. Powerful visual perceptions helped solidify voter</a:t>
            </a:r>
            <a:r>
              <a:rPr lang="ja-JP" altLang="en-US" smtClean="0">
                <a:ea typeface="ＭＳ Ｐゴシック" pitchFamily="34" charset="-128"/>
              </a:rPr>
              <a:t>’</a:t>
            </a:r>
            <a:r>
              <a:rPr lang="en-US" altLang="ja-JP" smtClean="0">
                <a:ea typeface="ＭＳ Ｐゴシック" pitchFamily="34" charset="-128"/>
              </a:rPr>
              <a:t>s opinions, and have played a role ever since.</a:t>
            </a:r>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31FEA261-A41B-440A-917F-72C38142DE4D}" type="slidenum">
              <a:rPr lang="en-US"/>
              <a:pPr/>
              <a:t>9</a:t>
            </a:fld>
            <a:endParaRPr 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i="1" smtClean="0">
                <a:ea typeface="ＭＳ Ｐゴシック" pitchFamily="34" charset="-128"/>
              </a:rPr>
              <a:t>The NY Times </a:t>
            </a:r>
            <a:r>
              <a:rPr lang="en-US" smtClean="0">
                <a:ea typeface="ＭＳ Ｐゴシック" pitchFamily="34" charset="-128"/>
              </a:rPr>
              <a:t>reports that $2.6 billion was spent on political advertising by candidates and interest groups at all levels in 2008. The majority, about $2 billion, was spent on local broadcast television, up about 34% from the 2004 presidential election year.</a:t>
            </a:r>
          </a:p>
          <a:p>
            <a:pPr eaLnBrk="1" hangingPunct="1"/>
            <a:endParaRPr lang="en-US" smtClean="0">
              <a:ea typeface="ＭＳ Ｐゴシック" pitchFamily="34" charset="-128"/>
            </a:endParaRPr>
          </a:p>
          <a:p>
            <a:pPr eaLnBrk="1" hangingPunct="1"/>
            <a:r>
              <a:rPr lang="en-US" smtClean="0">
                <a:ea typeface="ＭＳ Ｐゴシック" pitchFamily="34" charset="-128"/>
              </a:rPr>
              <a:t>Challengers usually have more to gain from a debate than incumbents.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1331913" y="4652963"/>
            <a:ext cx="7578725" cy="1009650"/>
          </a:xfrm>
        </p:spPr>
        <p:txBody>
          <a:bodyPr/>
          <a:lstStyle>
            <a:lvl1pPr algn="r">
              <a:defRPr sz="4400"/>
            </a:lvl1pPr>
          </a:lstStyle>
          <a:p>
            <a:r>
              <a:rPr lang="en-US"/>
              <a:t>Click to edit Master title style</a:t>
            </a:r>
          </a:p>
        </p:txBody>
      </p:sp>
      <p:sp>
        <p:nvSpPr>
          <p:cNvPr id="90115" name="Rectangle 3"/>
          <p:cNvSpPr>
            <a:spLocks noGrp="1" noChangeArrowheads="1"/>
          </p:cNvSpPr>
          <p:nvPr>
            <p:ph type="subTitle" idx="1"/>
          </p:nvPr>
        </p:nvSpPr>
        <p:spPr>
          <a:xfrm>
            <a:off x="1331913" y="5662613"/>
            <a:ext cx="7553325" cy="936625"/>
          </a:xfrm>
        </p:spPr>
        <p:txBody>
          <a:bodyPr/>
          <a:lstStyle>
            <a:lvl1pPr marL="0" indent="0" algn="r">
              <a:buFontTx/>
              <a:buNone/>
              <a:defRPr sz="2800">
                <a:solidFill>
                  <a:schemeClr val="bg1"/>
                </a:solidFill>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lvl1pPr>
          </a:lstStyle>
          <a:p>
            <a:fld id="{5842C59F-652C-47CB-AEB7-694573840CAC}" type="datetime1">
              <a:rPr lang="en-US"/>
              <a:pPr/>
              <a:t>11/19/2013</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Copyright 2011 Cengage Learning</a:t>
            </a:r>
          </a:p>
        </p:txBody>
      </p:sp>
      <p:sp>
        <p:nvSpPr>
          <p:cNvPr id="6" name="Rectangle 6"/>
          <p:cNvSpPr>
            <a:spLocks noGrp="1" noChangeArrowheads="1"/>
          </p:cNvSpPr>
          <p:nvPr>
            <p:ph type="sldNum" sz="quarter" idx="12"/>
          </p:nvPr>
        </p:nvSpPr>
        <p:spPr/>
        <p:txBody>
          <a:bodyPr/>
          <a:lstStyle>
            <a:lvl1pPr>
              <a:defRPr smtClean="0">
                <a:ea typeface="ＭＳ Ｐゴシック" pitchFamily="34" charset="-128"/>
              </a:defRPr>
            </a:lvl1pPr>
          </a:lstStyle>
          <a:p>
            <a:fld id="{448D8E53-3FDE-42AB-8FC1-1C95257D0179}"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0D1E0E18-EC94-4667-BB10-97B54AA04D76}" type="datetime1">
              <a:rPr lang="en-US"/>
              <a:pPr/>
              <a:t>11/19/2013</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Copyright 2011 Cengage Learning</a:t>
            </a:r>
          </a:p>
        </p:txBody>
      </p:sp>
      <p:sp>
        <p:nvSpPr>
          <p:cNvPr id="6" name="Rectangle 6"/>
          <p:cNvSpPr>
            <a:spLocks noGrp="1" noChangeArrowheads="1"/>
          </p:cNvSpPr>
          <p:nvPr>
            <p:ph type="sldNum" sz="quarter" idx="12"/>
          </p:nvPr>
        </p:nvSpPr>
        <p:spPr/>
        <p:txBody>
          <a:bodyPr/>
          <a:lstStyle>
            <a:lvl1pPr>
              <a:defRPr smtClean="0">
                <a:ea typeface="ＭＳ Ｐゴシック" pitchFamily="34" charset="-128"/>
              </a:defRPr>
            </a:lvl1pPr>
          </a:lstStyle>
          <a:p>
            <a:fld id="{14363A4F-C506-4391-A03F-0DAA7F9A3ED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537093C0-1EF0-48EB-96EA-7C8409347E53}" type="datetime1">
              <a:rPr lang="en-US"/>
              <a:pPr/>
              <a:t>11/19/2013</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Copyright 2011 Cengage Learning</a:t>
            </a:r>
          </a:p>
        </p:txBody>
      </p:sp>
      <p:sp>
        <p:nvSpPr>
          <p:cNvPr id="6" name="Rectangle 6"/>
          <p:cNvSpPr>
            <a:spLocks noGrp="1" noChangeArrowheads="1"/>
          </p:cNvSpPr>
          <p:nvPr>
            <p:ph type="sldNum" sz="quarter" idx="12"/>
          </p:nvPr>
        </p:nvSpPr>
        <p:spPr/>
        <p:txBody>
          <a:bodyPr/>
          <a:lstStyle>
            <a:lvl1pPr>
              <a:defRPr smtClean="0">
                <a:ea typeface="ＭＳ Ｐゴシック" pitchFamily="34" charset="-128"/>
              </a:defRPr>
            </a:lvl1pPr>
          </a:lstStyle>
          <a:p>
            <a:fld id="{66DD1DF8-C5D4-4A59-9FD8-5E7B4A1B950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3E6ED507-771D-4DDD-8D13-C15FBE01D37F}" type="datetime1">
              <a:rPr lang="en-US"/>
              <a:pPr/>
              <a:t>11/19/2013</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Copyright 2011 Cengage Learning</a:t>
            </a:r>
          </a:p>
        </p:txBody>
      </p:sp>
      <p:sp>
        <p:nvSpPr>
          <p:cNvPr id="7" name="Rectangle 6"/>
          <p:cNvSpPr>
            <a:spLocks noGrp="1" noChangeArrowheads="1"/>
          </p:cNvSpPr>
          <p:nvPr>
            <p:ph type="sldNum" sz="quarter" idx="12"/>
          </p:nvPr>
        </p:nvSpPr>
        <p:spPr/>
        <p:txBody>
          <a:bodyPr/>
          <a:lstStyle>
            <a:lvl1pPr>
              <a:defRPr smtClean="0">
                <a:ea typeface="ＭＳ Ｐゴシック" pitchFamily="34" charset="-128"/>
              </a:defRPr>
            </a:lvl1pPr>
          </a:lstStyle>
          <a:p>
            <a:fld id="{FC7F553C-055C-4980-9344-1780D45C184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F0EB9CB2-818D-4E42-9613-91954D5C7236}" type="datetime1">
              <a:rPr lang="en-US"/>
              <a:pPr/>
              <a:t>11/19/2013</a:t>
            </a:fld>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Copyright 2011 Cengage Learning</a:t>
            </a:r>
          </a:p>
        </p:txBody>
      </p:sp>
      <p:sp>
        <p:nvSpPr>
          <p:cNvPr id="9" name="Rectangle 6"/>
          <p:cNvSpPr>
            <a:spLocks noGrp="1" noChangeArrowheads="1"/>
          </p:cNvSpPr>
          <p:nvPr>
            <p:ph type="sldNum" sz="quarter" idx="12"/>
          </p:nvPr>
        </p:nvSpPr>
        <p:spPr/>
        <p:txBody>
          <a:bodyPr/>
          <a:lstStyle>
            <a:lvl1pPr>
              <a:defRPr smtClean="0">
                <a:ea typeface="ＭＳ Ｐゴシック" pitchFamily="34" charset="-128"/>
              </a:defRPr>
            </a:lvl1pPr>
          </a:lstStyle>
          <a:p>
            <a:fld id="{2D916101-062A-4FEB-A981-0C7484F0251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509248D3-2970-4216-A861-BDAC44329ECD}" type="datetime1">
              <a:rPr lang="en-US"/>
              <a:pPr/>
              <a:t>11/19/2013</a:t>
            </a:fld>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Copyright 2011 Cengage Learning</a:t>
            </a:r>
          </a:p>
        </p:txBody>
      </p:sp>
      <p:sp>
        <p:nvSpPr>
          <p:cNvPr id="4" name="Rectangle 6"/>
          <p:cNvSpPr>
            <a:spLocks noGrp="1" noChangeArrowheads="1"/>
          </p:cNvSpPr>
          <p:nvPr>
            <p:ph type="sldNum" sz="quarter" idx="12"/>
          </p:nvPr>
        </p:nvSpPr>
        <p:spPr/>
        <p:txBody>
          <a:bodyPr/>
          <a:lstStyle>
            <a:lvl1pPr>
              <a:defRPr smtClean="0">
                <a:ea typeface="ＭＳ Ｐゴシック" pitchFamily="34" charset="-128"/>
              </a:defRPr>
            </a:lvl1pPr>
          </a:lstStyle>
          <a:p>
            <a:fld id="{148A952F-891D-44B7-B1B4-ACFA3DA75CD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60350"/>
            <a:ext cx="8642350" cy="8683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76400"/>
            <a:ext cx="8305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25DC7902-D180-4880-A82F-5B79B6262D48}" type="datetime1">
              <a:rPr lang="en-US"/>
              <a:pPr/>
              <a:t>11/19/2013</a:t>
            </a:fld>
            <a:endParaRPr lang="en-US"/>
          </a:p>
        </p:txBody>
      </p:sp>
      <p:sp>
        <p:nvSpPr>
          <p:cNvPr id="890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a:defRPr/>
            </a:pPr>
            <a:r>
              <a:rPr lang="en-US"/>
              <a:t>Copyright 2011 Cengage Learning</a:t>
            </a:r>
          </a:p>
        </p:txBody>
      </p:sp>
      <p:sp>
        <p:nvSpPr>
          <p:cNvPr id="890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2"/>
                </a:solidFill>
                <a:latin typeface="+mn-lt"/>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Lst>
  <p:hf hdr="0" dt="0"/>
  <p:txStyles>
    <p:titleStyle>
      <a:lvl1pPr algn="l" rtl="0" eaLnBrk="0" fontAlgn="base" hangingPunct="0">
        <a:spcBef>
          <a:spcPct val="0"/>
        </a:spcBef>
        <a:spcAft>
          <a:spcPct val="0"/>
        </a:spcAft>
        <a:defRPr sz="4000" b="1">
          <a:solidFill>
            <a:schemeClr val="bg1"/>
          </a:solidFill>
          <a:latin typeface="+mj-lt"/>
          <a:ea typeface="ＭＳ Ｐゴシック" charset="0"/>
          <a:cs typeface="+mj-cs"/>
        </a:defRPr>
      </a:lvl1pPr>
      <a:lvl2pPr algn="l" rtl="0" eaLnBrk="0" fontAlgn="base" hangingPunct="0">
        <a:spcBef>
          <a:spcPct val="0"/>
        </a:spcBef>
        <a:spcAft>
          <a:spcPct val="0"/>
        </a:spcAft>
        <a:defRPr sz="4000" b="1">
          <a:solidFill>
            <a:schemeClr val="bg1"/>
          </a:solidFill>
          <a:latin typeface="Arial" charset="0"/>
          <a:ea typeface="ＭＳ Ｐゴシック" charset="0"/>
        </a:defRPr>
      </a:lvl2pPr>
      <a:lvl3pPr algn="l" rtl="0" eaLnBrk="0" fontAlgn="base" hangingPunct="0">
        <a:spcBef>
          <a:spcPct val="0"/>
        </a:spcBef>
        <a:spcAft>
          <a:spcPct val="0"/>
        </a:spcAft>
        <a:defRPr sz="4000" b="1">
          <a:solidFill>
            <a:schemeClr val="bg1"/>
          </a:solidFill>
          <a:latin typeface="Arial" charset="0"/>
          <a:ea typeface="ＭＳ Ｐゴシック" charset="0"/>
        </a:defRPr>
      </a:lvl3pPr>
      <a:lvl4pPr algn="l" rtl="0" eaLnBrk="0" fontAlgn="base" hangingPunct="0">
        <a:spcBef>
          <a:spcPct val="0"/>
        </a:spcBef>
        <a:spcAft>
          <a:spcPct val="0"/>
        </a:spcAft>
        <a:defRPr sz="4000" b="1">
          <a:solidFill>
            <a:schemeClr val="bg1"/>
          </a:solidFill>
          <a:latin typeface="Arial" charset="0"/>
          <a:ea typeface="ＭＳ Ｐゴシック" charset="0"/>
        </a:defRPr>
      </a:lvl4pPr>
      <a:lvl5pPr algn="l" rtl="0" eaLnBrk="0" fontAlgn="base" hangingPunct="0">
        <a:spcBef>
          <a:spcPct val="0"/>
        </a:spcBef>
        <a:spcAft>
          <a:spcPct val="0"/>
        </a:spcAft>
        <a:defRPr sz="4000" b="1">
          <a:solidFill>
            <a:schemeClr val="bg1"/>
          </a:solidFill>
          <a:latin typeface="Arial" charset="0"/>
          <a:ea typeface="ＭＳ Ｐゴシック" charset="0"/>
        </a:defRPr>
      </a:lvl5pPr>
      <a:lvl6pPr marL="457200" algn="l" rtl="0" fontAlgn="base">
        <a:spcBef>
          <a:spcPct val="0"/>
        </a:spcBef>
        <a:spcAft>
          <a:spcPct val="0"/>
        </a:spcAft>
        <a:defRPr sz="4000" b="1">
          <a:solidFill>
            <a:schemeClr val="bg1"/>
          </a:solidFill>
          <a:latin typeface="Arial" charset="0"/>
        </a:defRPr>
      </a:lvl6pPr>
      <a:lvl7pPr marL="914400" algn="l" rtl="0" fontAlgn="base">
        <a:spcBef>
          <a:spcPct val="0"/>
        </a:spcBef>
        <a:spcAft>
          <a:spcPct val="0"/>
        </a:spcAft>
        <a:defRPr sz="4000" b="1">
          <a:solidFill>
            <a:schemeClr val="bg1"/>
          </a:solidFill>
          <a:latin typeface="Arial" charset="0"/>
        </a:defRPr>
      </a:lvl7pPr>
      <a:lvl8pPr marL="1371600" algn="l" rtl="0" fontAlgn="base">
        <a:spcBef>
          <a:spcPct val="0"/>
        </a:spcBef>
        <a:spcAft>
          <a:spcPct val="0"/>
        </a:spcAft>
        <a:defRPr sz="4000" b="1">
          <a:solidFill>
            <a:schemeClr val="bg1"/>
          </a:solidFill>
          <a:latin typeface="Arial" charset="0"/>
        </a:defRPr>
      </a:lvl8pPr>
      <a:lvl9pPr marL="1828800" algn="l"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folHlink"/>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Char char="•"/>
        <a:defRPr sz="2800">
          <a:solidFill>
            <a:schemeClr val="folHlink"/>
          </a:solidFill>
          <a:latin typeface="+mn-lt"/>
          <a:ea typeface="ＭＳ Ｐゴシック" charset="0"/>
        </a:defRPr>
      </a:lvl2pPr>
      <a:lvl3pPr marL="1143000" indent="-228600" algn="l" rtl="0" eaLnBrk="0" fontAlgn="base" hangingPunct="0">
        <a:spcBef>
          <a:spcPct val="20000"/>
        </a:spcBef>
        <a:spcAft>
          <a:spcPct val="0"/>
        </a:spcAft>
        <a:buClr>
          <a:schemeClr val="accent2"/>
        </a:buClr>
        <a:buChar char="•"/>
        <a:defRPr sz="2400">
          <a:solidFill>
            <a:schemeClr val="folHlink"/>
          </a:solidFill>
          <a:latin typeface="+mn-lt"/>
          <a:ea typeface="ＭＳ Ｐゴシック" charset="0"/>
        </a:defRPr>
      </a:lvl3pPr>
      <a:lvl4pPr marL="1600200" indent="-228600" algn="l" rtl="0" eaLnBrk="0" fontAlgn="base" hangingPunct="0">
        <a:spcBef>
          <a:spcPct val="20000"/>
        </a:spcBef>
        <a:spcAft>
          <a:spcPct val="0"/>
        </a:spcAft>
        <a:buClr>
          <a:schemeClr val="accent2"/>
        </a:buClr>
        <a:buChar char="•"/>
        <a:defRPr sz="2000">
          <a:solidFill>
            <a:schemeClr val="folHlink"/>
          </a:solidFill>
          <a:latin typeface="+mn-lt"/>
          <a:ea typeface="ＭＳ Ｐゴシック" charset="0"/>
        </a:defRPr>
      </a:lvl4pPr>
      <a:lvl5pPr marL="2057400" indent="-228600" algn="l" rtl="0" eaLnBrk="0" fontAlgn="base" hangingPunct="0">
        <a:spcBef>
          <a:spcPct val="20000"/>
        </a:spcBef>
        <a:spcAft>
          <a:spcPct val="0"/>
        </a:spcAft>
        <a:buClr>
          <a:schemeClr val="accent2"/>
        </a:buClr>
        <a:buChar char="•"/>
        <a:defRPr sz="2000">
          <a:solidFill>
            <a:schemeClr val="folHlink"/>
          </a:solidFill>
          <a:latin typeface="+mn-lt"/>
          <a:ea typeface="ＭＳ Ｐゴシック" charset="0"/>
        </a:defRPr>
      </a:lvl5pPr>
      <a:lvl6pPr marL="2514600" indent="-228600" algn="l" rtl="0" fontAlgn="base">
        <a:spcBef>
          <a:spcPct val="20000"/>
        </a:spcBef>
        <a:spcAft>
          <a:spcPct val="0"/>
        </a:spcAft>
        <a:buClr>
          <a:schemeClr val="accent2"/>
        </a:buClr>
        <a:buChar char="•"/>
        <a:defRPr sz="2000">
          <a:solidFill>
            <a:schemeClr val="folHlink"/>
          </a:solidFill>
          <a:latin typeface="+mn-lt"/>
        </a:defRPr>
      </a:lvl6pPr>
      <a:lvl7pPr marL="2971800" indent="-228600" algn="l" rtl="0" fontAlgn="base">
        <a:spcBef>
          <a:spcPct val="20000"/>
        </a:spcBef>
        <a:spcAft>
          <a:spcPct val="0"/>
        </a:spcAft>
        <a:buClr>
          <a:schemeClr val="accent2"/>
        </a:buClr>
        <a:buChar char="•"/>
        <a:defRPr sz="2000">
          <a:solidFill>
            <a:schemeClr val="folHlink"/>
          </a:solidFill>
          <a:latin typeface="+mn-lt"/>
        </a:defRPr>
      </a:lvl7pPr>
      <a:lvl8pPr marL="3429000" indent="-228600" algn="l" rtl="0" fontAlgn="base">
        <a:spcBef>
          <a:spcPct val="20000"/>
        </a:spcBef>
        <a:spcAft>
          <a:spcPct val="0"/>
        </a:spcAft>
        <a:buClr>
          <a:schemeClr val="accent2"/>
        </a:buClr>
        <a:buChar char="•"/>
        <a:defRPr sz="2000">
          <a:solidFill>
            <a:schemeClr val="folHlink"/>
          </a:solidFill>
          <a:latin typeface="+mn-lt"/>
        </a:defRPr>
      </a:lvl8pPr>
      <a:lvl9pPr marL="3886200" indent="-228600" algn="l" rtl="0" fontAlgn="base">
        <a:spcBef>
          <a:spcPct val="20000"/>
        </a:spcBef>
        <a:spcAft>
          <a:spcPct val="0"/>
        </a:spcAft>
        <a:buClr>
          <a:schemeClr val="accent2"/>
        </a:buClr>
        <a:buChar char="•"/>
        <a:defRPr sz="20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p:txBody>
          <a:bodyPr/>
          <a:lstStyle/>
          <a:p>
            <a:pPr eaLnBrk="1" hangingPunct="1"/>
            <a:r>
              <a:rPr lang="en-US" sz="4800" smtClean="0">
                <a:effectLst>
                  <a:outerShdw blurRad="38100" dist="38100" dir="2700000" algn="tl">
                    <a:srgbClr val="C0C0C0"/>
                  </a:outerShdw>
                </a:effectLst>
                <a:ea typeface="ＭＳ Ｐゴシック" pitchFamily="34" charset="-128"/>
              </a:rPr>
              <a:t>The Media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3"/>
          <p:cNvSpPr>
            <a:spLocks noGrp="1" noChangeArrowheads="1"/>
          </p:cNvSpPr>
          <p:nvPr>
            <p:ph type="title"/>
          </p:nvPr>
        </p:nvSpPr>
        <p:spPr>
          <a:xfrm>
            <a:off x="250825" y="260350"/>
            <a:ext cx="8642350" cy="1035050"/>
          </a:xfrm>
        </p:spPr>
        <p:txBody>
          <a:bodyPr anchor="ctr"/>
          <a:lstStyle/>
          <a:p>
            <a:pPr eaLnBrk="1" hangingPunct="1"/>
            <a:r>
              <a:rPr lang="en-US" smtClean="0">
                <a:ea typeface="ＭＳ Ｐゴシック" pitchFamily="34" charset="-128"/>
              </a:rPr>
              <a:t>The Media and Political </a:t>
            </a:r>
            <a:br>
              <a:rPr lang="en-US" smtClean="0">
                <a:ea typeface="ＭＳ Ｐゴシック" pitchFamily="34" charset="-128"/>
              </a:rPr>
            </a:br>
            <a:r>
              <a:rPr lang="en-US" smtClean="0">
                <a:ea typeface="ＭＳ Ｐゴシック" pitchFamily="34" charset="-128"/>
              </a:rPr>
              <a:t>Campaigns</a:t>
            </a:r>
            <a:r>
              <a:rPr lang="en-US" sz="3600" smtClean="0">
                <a:ea typeface="ＭＳ Ｐゴシック" pitchFamily="34" charset="-128"/>
              </a:rPr>
              <a:t> (cont)</a:t>
            </a:r>
          </a:p>
        </p:txBody>
      </p:sp>
      <p:sp>
        <p:nvSpPr>
          <p:cNvPr id="28674" name="Rectangle 14"/>
          <p:cNvSpPr>
            <a:spLocks noGrp="1" noChangeArrowheads="1"/>
          </p:cNvSpPr>
          <p:nvPr>
            <p:ph sz="half" idx="1"/>
          </p:nvPr>
        </p:nvSpPr>
        <p:spPr>
          <a:xfrm>
            <a:off x="250825" y="2514600"/>
            <a:ext cx="4778375" cy="4154488"/>
          </a:xfrm>
        </p:spPr>
        <p:txBody>
          <a:bodyPr/>
          <a:lstStyle/>
          <a:p>
            <a:pPr eaLnBrk="1" hangingPunct="1"/>
            <a:r>
              <a:rPr lang="en-US" smtClean="0">
                <a:ea typeface="ＭＳ Ｐゴシック" pitchFamily="34" charset="-128"/>
              </a:rPr>
              <a:t>Political campaigns and the Internet</a:t>
            </a:r>
          </a:p>
          <a:p>
            <a:pPr eaLnBrk="1" hangingPunct="1"/>
            <a:r>
              <a:rPr lang="en-US" smtClean="0">
                <a:ea typeface="ＭＳ Ｐゴシック" pitchFamily="34" charset="-128"/>
              </a:rPr>
              <a:t>Rise of social media</a:t>
            </a:r>
          </a:p>
          <a:p>
            <a:pPr eaLnBrk="1" hangingPunct="1"/>
            <a:endParaRPr lang="en-US" smtClean="0">
              <a:ea typeface="ＭＳ Ｐゴシック" pitchFamily="34" charset="-128"/>
            </a:endParaRPr>
          </a:p>
        </p:txBody>
      </p:sp>
      <p:pic>
        <p:nvPicPr>
          <p:cNvPr id="28675" name="Picture 10"/>
          <p:cNvPicPr>
            <a:picLocks noChangeAspect="1" noChangeArrowheads="1"/>
          </p:cNvPicPr>
          <p:nvPr/>
        </p:nvPicPr>
        <p:blipFill>
          <a:blip r:embed="rId3" cstate="print"/>
          <a:srcRect/>
          <a:stretch>
            <a:fillRect/>
          </a:stretch>
        </p:blipFill>
        <p:spPr bwMode="auto">
          <a:xfrm>
            <a:off x="5257800" y="2438400"/>
            <a:ext cx="3146425" cy="3148013"/>
          </a:xfrm>
          <a:prstGeom prst="rect">
            <a:avLst/>
          </a:prstGeom>
          <a:noFill/>
          <a:ln w="9525">
            <a:noFill/>
            <a:miter lim="800000"/>
            <a:headEnd/>
            <a:tailEnd/>
          </a:ln>
        </p:spPr>
      </p:pic>
      <p:sp>
        <p:nvSpPr>
          <p:cNvPr id="28676" name="Rectangle 11"/>
          <p:cNvSpPr>
            <a:spLocks noChangeArrowheads="1"/>
          </p:cNvSpPr>
          <p:nvPr/>
        </p:nvSpPr>
        <p:spPr bwMode="auto">
          <a:xfrm>
            <a:off x="4953000" y="1752600"/>
            <a:ext cx="3689350" cy="708025"/>
          </a:xfrm>
          <a:prstGeom prst="rect">
            <a:avLst/>
          </a:prstGeom>
          <a:noFill/>
          <a:ln w="9525">
            <a:noFill/>
            <a:miter lim="800000"/>
            <a:headEnd/>
            <a:tailEnd/>
          </a:ln>
        </p:spPr>
        <p:txBody>
          <a:bodyPr>
            <a:spAutoFit/>
          </a:bodyPr>
          <a:lstStyle/>
          <a:p>
            <a:r>
              <a:rPr lang="ja-JP" altLang="en-US" sz="2000" b="1"/>
              <a:t>“</a:t>
            </a:r>
            <a:r>
              <a:rPr lang="en-US" altLang="ja-JP" sz="2000" b="1" i="1"/>
              <a:t>On the Internet, nobody knows you</a:t>
            </a:r>
            <a:r>
              <a:rPr lang="ja-JP" altLang="en-US" sz="2000" b="1" i="1"/>
              <a:t>’</a:t>
            </a:r>
            <a:r>
              <a:rPr lang="en-US" altLang="ja-JP" sz="2000" b="1" i="1"/>
              <a:t>re a dog.</a:t>
            </a:r>
            <a:r>
              <a:rPr lang="ja-JP" altLang="en-US" sz="2000" b="1" i="1"/>
              <a:t>”</a:t>
            </a:r>
            <a:endParaRPr lang="en-US" sz="2000" b="1" i="1"/>
          </a:p>
        </p:txBody>
      </p:sp>
      <p:sp>
        <p:nvSpPr>
          <p:cNvPr id="28677" name="Rectangle 12"/>
          <p:cNvSpPr>
            <a:spLocks noChangeArrowheads="1"/>
          </p:cNvSpPr>
          <p:nvPr/>
        </p:nvSpPr>
        <p:spPr bwMode="auto">
          <a:xfrm>
            <a:off x="4419600" y="5562600"/>
            <a:ext cx="4041775" cy="400050"/>
          </a:xfrm>
          <a:prstGeom prst="rect">
            <a:avLst/>
          </a:prstGeom>
          <a:noFill/>
          <a:ln w="9525">
            <a:noFill/>
            <a:miter lim="800000"/>
            <a:headEnd/>
            <a:tailEnd/>
          </a:ln>
        </p:spPr>
        <p:txBody>
          <a:bodyPr>
            <a:spAutoFit/>
          </a:bodyPr>
          <a:lstStyle/>
          <a:p>
            <a:pPr algn="r"/>
            <a:r>
              <a:rPr lang="en-US" sz="1000">
                <a:solidFill>
                  <a:srgbClr val="000000"/>
                </a:solidFill>
              </a:rPr>
              <a:t>© The New Yorker Collection 1993 </a:t>
            </a:r>
          </a:p>
          <a:p>
            <a:pPr algn="r"/>
            <a:r>
              <a:rPr lang="en-US" sz="1000">
                <a:solidFill>
                  <a:srgbClr val="000000"/>
                </a:solidFill>
              </a:rPr>
              <a:t>Steiner from cartoonbank.com.  All rights reserved.</a:t>
            </a:r>
          </a:p>
        </p:txBody>
      </p:sp>
      <p:sp>
        <p:nvSpPr>
          <p:cNvPr id="28678" name="Slide Number Placeholder 8"/>
          <p:cNvSpPr>
            <a:spLocks noGrp="1"/>
          </p:cNvSpPr>
          <p:nvPr>
            <p:ph type="sldNum" sz="quarter" idx="12"/>
          </p:nvPr>
        </p:nvSpPr>
        <p:spPr>
          <a:noFill/>
        </p:spPr>
        <p:txBody>
          <a:bodyPr/>
          <a:lstStyle/>
          <a:p>
            <a:fld id="{BA9D8B0B-9843-44A1-A8ED-1EBD9B55C707}" type="slidenum">
              <a:rPr lang="en-US"/>
              <a:pPr/>
              <a:t>10</a:t>
            </a:fld>
            <a:endParaRPr lang="en-US"/>
          </a:p>
        </p:txBody>
      </p:sp>
      <p:sp>
        <p:nvSpPr>
          <p:cNvPr id="11" name="Footer Placeholder 10"/>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noChangeArrowheads="1"/>
          </p:cNvSpPr>
          <p:nvPr>
            <p:ph type="title" idx="4294967295"/>
          </p:nvPr>
        </p:nvSpPr>
        <p:spPr>
          <a:xfrm>
            <a:off x="381000" y="260350"/>
            <a:ext cx="8261350" cy="868363"/>
          </a:xfrm>
        </p:spPr>
        <p:txBody>
          <a:bodyPr anchor="ctr"/>
          <a:lstStyle/>
          <a:p>
            <a:pPr eaLnBrk="1" hangingPunct="1"/>
            <a:r>
              <a:rPr lang="en-US" smtClean="0">
                <a:ea typeface="ＭＳ Ｐゴシック" pitchFamily="34" charset="-128"/>
              </a:rPr>
              <a:t>Media</a:t>
            </a:r>
            <a:r>
              <a:rPr lang="ja-JP" altLang="en-US" smtClean="0">
                <a:ea typeface="ＭＳ Ｐゴシック" pitchFamily="34" charset="-128"/>
              </a:rPr>
              <a:t>’</a:t>
            </a:r>
            <a:r>
              <a:rPr lang="en-US" altLang="ja-JP" smtClean="0">
                <a:ea typeface="ＭＳ Ｐゴシック" pitchFamily="34" charset="-128"/>
              </a:rPr>
              <a:t>s Impact on Voters </a:t>
            </a:r>
            <a:endParaRPr lang="en-US" smtClean="0">
              <a:ea typeface="ＭＳ Ｐゴシック" pitchFamily="34" charset="-128"/>
            </a:endParaRPr>
          </a:p>
        </p:txBody>
      </p:sp>
      <p:sp>
        <p:nvSpPr>
          <p:cNvPr id="34818" name="Rectangle 5"/>
          <p:cNvSpPr>
            <a:spLocks noGrp="1" noChangeArrowheads="1"/>
          </p:cNvSpPr>
          <p:nvPr>
            <p:ph type="body" idx="4294967295"/>
          </p:nvPr>
        </p:nvSpPr>
        <p:spPr>
          <a:xfrm>
            <a:off x="457200" y="1752600"/>
            <a:ext cx="8185150" cy="4419600"/>
          </a:xfrm>
        </p:spPr>
        <p:txBody>
          <a:bodyPr/>
          <a:lstStyle/>
          <a:p>
            <a:pPr eaLnBrk="1" hangingPunct="1"/>
            <a:r>
              <a:rPr lang="en-US" smtClean="0">
                <a:ea typeface="ＭＳ Ｐゴシック" pitchFamily="34" charset="-128"/>
              </a:rPr>
              <a:t>Has the greatest impact on the truly undecided </a:t>
            </a:r>
          </a:p>
          <a:p>
            <a:pPr marL="342900" lvl="1" indent="-342900" eaLnBrk="1" hangingPunct="1"/>
            <a:r>
              <a:rPr lang="ja-JP" altLang="en-US" sz="3200" smtClean="0">
                <a:ea typeface="ＭＳ Ｐゴシック" pitchFamily="34" charset="-128"/>
              </a:rPr>
              <a:t>“</a:t>
            </a:r>
            <a:r>
              <a:rPr lang="en-US" altLang="ja-JP" sz="3200" smtClean="0">
                <a:ea typeface="ＭＳ Ｐゴシック" pitchFamily="34" charset="-128"/>
              </a:rPr>
              <a:t>Horse race</a:t>
            </a:r>
            <a:r>
              <a:rPr lang="ja-JP" altLang="en-US" sz="3200" smtClean="0">
                <a:ea typeface="ＭＳ Ｐゴシック" pitchFamily="34" charset="-128"/>
              </a:rPr>
              <a:t>”</a:t>
            </a:r>
            <a:r>
              <a:rPr lang="en-US" altLang="ja-JP" sz="3200" smtClean="0">
                <a:ea typeface="ＭＳ Ｐゴシック" pitchFamily="34" charset="-128"/>
              </a:rPr>
              <a:t> coverage predominates</a:t>
            </a:r>
          </a:p>
          <a:p>
            <a:pPr eaLnBrk="1" hangingPunct="1"/>
            <a:r>
              <a:rPr lang="en-US" smtClean="0">
                <a:ea typeface="ＭＳ Ｐゴシック" pitchFamily="34" charset="-128"/>
              </a:rPr>
              <a:t>Most voters have preconceived ideas about candidates and issues</a:t>
            </a:r>
          </a:p>
          <a:p>
            <a:pPr marL="342900" lvl="1" indent="-342900" eaLnBrk="1" hangingPunct="1"/>
            <a:r>
              <a:rPr lang="en-US" smtClean="0">
                <a:ea typeface="ＭＳ Ｐゴシック" pitchFamily="34" charset="-128"/>
              </a:rPr>
              <a:t>Selective attentiveness</a:t>
            </a:r>
          </a:p>
          <a:p>
            <a:pPr marL="342900" lvl="1" indent="-342900" eaLnBrk="1" hangingPunct="1"/>
            <a:endParaRPr lang="en-US" smtClean="0">
              <a:ea typeface="ＭＳ Ｐゴシック" pitchFamily="34" charset="-128"/>
            </a:endParaRPr>
          </a:p>
        </p:txBody>
      </p:sp>
      <p:sp>
        <p:nvSpPr>
          <p:cNvPr id="34819" name="Slide Number Placeholder 5"/>
          <p:cNvSpPr>
            <a:spLocks noGrp="1"/>
          </p:cNvSpPr>
          <p:nvPr>
            <p:ph type="sldNum" sz="quarter" idx="12"/>
          </p:nvPr>
        </p:nvSpPr>
        <p:spPr>
          <a:noFill/>
        </p:spPr>
        <p:txBody>
          <a:bodyPr/>
          <a:lstStyle/>
          <a:p>
            <a:fld id="{C772BB2F-F99E-47F2-98A1-3242A537527E}" type="slidenum">
              <a:rPr lang="en-US"/>
              <a:pPr/>
              <a:t>11</a:t>
            </a:fld>
            <a:endParaRPr lang="en-US"/>
          </a:p>
        </p:txBody>
      </p:sp>
      <p:sp>
        <p:nvSpPr>
          <p:cNvPr id="8" name="Footer Placeholder 7"/>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p:txBody>
          <a:bodyPr/>
          <a:lstStyle/>
          <a:p>
            <a:r>
              <a:rPr lang="en-US" smtClean="0">
                <a:ea typeface="ＭＳ Ｐゴシック" pitchFamily="34" charset="-128"/>
              </a:rPr>
              <a:t>Atomization of the Media</a:t>
            </a:r>
          </a:p>
        </p:txBody>
      </p:sp>
      <p:sp>
        <p:nvSpPr>
          <p:cNvPr id="5" name="Content Placeholder 4"/>
          <p:cNvSpPr>
            <a:spLocks noGrp="1"/>
          </p:cNvSpPr>
          <p:nvPr>
            <p:ph idx="1"/>
          </p:nvPr>
        </p:nvSpPr>
        <p:spPr/>
        <p:txBody>
          <a:bodyPr>
            <a:normAutofit lnSpcReduction="10000"/>
          </a:bodyPr>
          <a:lstStyle/>
          <a:p>
            <a:pPr>
              <a:defRPr/>
            </a:pPr>
            <a:r>
              <a:rPr lang="en-US" dirty="0" smtClean="0">
                <a:ea typeface="+mn-ea"/>
              </a:rPr>
              <a:t>Increasing concentration of national media, but audience fragmentation leads to loss of influence</a:t>
            </a:r>
          </a:p>
          <a:p>
            <a:pPr lvl="1">
              <a:defRPr/>
            </a:pPr>
            <a:r>
              <a:rPr lang="en-US" dirty="0" smtClean="0"/>
              <a:t>Major media have lost dominance</a:t>
            </a:r>
          </a:p>
          <a:p>
            <a:pPr lvl="1">
              <a:defRPr/>
            </a:pPr>
            <a:r>
              <a:rPr lang="en-US" dirty="0" smtClean="0"/>
              <a:t>Minor players playing increasing role</a:t>
            </a:r>
          </a:p>
          <a:p>
            <a:pPr eaLnBrk="1" hangingPunct="1">
              <a:defRPr/>
            </a:pPr>
            <a:r>
              <a:rPr lang="en-US" dirty="0" smtClean="0">
                <a:ea typeface="+mn-ea"/>
              </a:rPr>
              <a:t>Lines becoming blurred between entertainment and politics</a:t>
            </a:r>
          </a:p>
          <a:p>
            <a:pPr lvl="1" eaLnBrk="1" hangingPunct="1">
              <a:defRPr/>
            </a:pPr>
            <a:r>
              <a:rPr lang="en-US" dirty="0" smtClean="0"/>
              <a:t>Comedy shows often sole source of news</a:t>
            </a:r>
          </a:p>
          <a:p>
            <a:pPr lvl="1" eaLnBrk="1" hangingPunct="1">
              <a:defRPr/>
            </a:pPr>
            <a:r>
              <a:rPr lang="en-US" dirty="0" smtClean="0"/>
              <a:t>Fringe media often captures public attention</a:t>
            </a:r>
          </a:p>
          <a:p>
            <a:pPr lvl="1" eaLnBrk="1" hangingPunct="1">
              <a:defRPr/>
            </a:pPr>
            <a:endParaRPr lang="en-US" dirty="0" smtClean="0"/>
          </a:p>
          <a:p>
            <a:pPr>
              <a:defRPr/>
            </a:pPr>
            <a:endParaRPr lang="en-US" dirty="0" smtClean="0">
              <a:ea typeface="+mn-ea"/>
            </a:endParaRPr>
          </a:p>
          <a:p>
            <a:pPr>
              <a:defRPr/>
            </a:pPr>
            <a:endParaRPr lang="en-US" dirty="0">
              <a:ea typeface="+mn-ea"/>
            </a:endParaRPr>
          </a:p>
        </p:txBody>
      </p:sp>
      <p:sp>
        <p:nvSpPr>
          <p:cNvPr id="36867" name="Slide Number Placeholder 5"/>
          <p:cNvSpPr>
            <a:spLocks noGrp="1"/>
          </p:cNvSpPr>
          <p:nvPr>
            <p:ph type="sldNum" sz="quarter" idx="12"/>
          </p:nvPr>
        </p:nvSpPr>
        <p:spPr>
          <a:noFill/>
        </p:spPr>
        <p:txBody>
          <a:bodyPr/>
          <a:lstStyle/>
          <a:p>
            <a:fld id="{C7FD3AB3-E7D1-467C-9B5B-46A5C7106F54}" type="slidenum">
              <a:rPr lang="en-US"/>
              <a:pPr/>
              <a:t>12</a:t>
            </a:fld>
            <a:endParaRPr lang="en-US"/>
          </a:p>
        </p:txBody>
      </p:sp>
      <p:sp>
        <p:nvSpPr>
          <p:cNvPr id="7" name="Footer Placeholder 6"/>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9"/>
          <p:cNvSpPr>
            <a:spLocks noGrp="1" noChangeArrowheads="1"/>
          </p:cNvSpPr>
          <p:nvPr>
            <p:ph type="title" idx="4294967295"/>
          </p:nvPr>
        </p:nvSpPr>
        <p:spPr>
          <a:xfrm>
            <a:off x="304800" y="260350"/>
            <a:ext cx="8337550" cy="868363"/>
          </a:xfrm>
        </p:spPr>
        <p:txBody>
          <a:bodyPr anchor="ctr"/>
          <a:lstStyle/>
          <a:p>
            <a:pPr eaLnBrk="1" hangingPunct="1"/>
            <a:r>
              <a:rPr lang="en-US" smtClean="0">
                <a:ea typeface="ＭＳ Ｐゴシック" pitchFamily="34" charset="-128"/>
              </a:rPr>
              <a:t>The Media and the Government</a:t>
            </a:r>
          </a:p>
        </p:txBody>
      </p:sp>
      <p:sp>
        <p:nvSpPr>
          <p:cNvPr id="38914" name="Rectangle 10"/>
          <p:cNvSpPr>
            <a:spLocks noGrp="1" noChangeArrowheads="1"/>
          </p:cNvSpPr>
          <p:nvPr>
            <p:ph type="body" idx="4294967295"/>
          </p:nvPr>
        </p:nvSpPr>
        <p:spPr>
          <a:xfrm>
            <a:off x="533400" y="1981200"/>
            <a:ext cx="3787775" cy="3962400"/>
          </a:xfrm>
        </p:spPr>
        <p:txBody>
          <a:bodyPr/>
          <a:lstStyle/>
          <a:p>
            <a:pPr eaLnBrk="1" hangingPunct="1"/>
            <a:r>
              <a:rPr lang="en-US" smtClean="0">
                <a:ea typeface="ＭＳ Ｐゴシック" pitchFamily="34" charset="-128"/>
              </a:rPr>
              <a:t>By focusing attention on controversial actions, the media can sometimes pressure the government into changing course.</a:t>
            </a:r>
          </a:p>
        </p:txBody>
      </p:sp>
      <p:pic>
        <p:nvPicPr>
          <p:cNvPr id="38915" name="Picture 7"/>
          <p:cNvPicPr>
            <a:picLocks noChangeAspect="1" noChangeArrowheads="1"/>
          </p:cNvPicPr>
          <p:nvPr/>
        </p:nvPicPr>
        <p:blipFill>
          <a:blip r:embed="rId3" cstate="print"/>
          <a:srcRect/>
          <a:stretch>
            <a:fillRect/>
          </a:stretch>
        </p:blipFill>
        <p:spPr bwMode="auto">
          <a:xfrm>
            <a:off x="4419600" y="2819400"/>
            <a:ext cx="4308475" cy="2681288"/>
          </a:xfrm>
          <a:prstGeom prst="rect">
            <a:avLst/>
          </a:prstGeom>
          <a:noFill/>
          <a:ln w="12700">
            <a:solidFill>
              <a:schemeClr val="tx1"/>
            </a:solidFill>
            <a:miter lim="800000"/>
            <a:headEnd/>
            <a:tailEnd/>
          </a:ln>
        </p:spPr>
      </p:pic>
      <p:sp>
        <p:nvSpPr>
          <p:cNvPr id="38916" name="Rectangle 8"/>
          <p:cNvSpPr>
            <a:spLocks noChangeArrowheads="1"/>
          </p:cNvSpPr>
          <p:nvPr/>
        </p:nvSpPr>
        <p:spPr bwMode="auto">
          <a:xfrm>
            <a:off x="7086600" y="5562600"/>
            <a:ext cx="1647825" cy="246063"/>
          </a:xfrm>
          <a:prstGeom prst="rect">
            <a:avLst/>
          </a:prstGeom>
          <a:noFill/>
          <a:ln w="9525">
            <a:noFill/>
            <a:miter lim="800000"/>
            <a:headEnd/>
            <a:tailEnd/>
          </a:ln>
        </p:spPr>
        <p:txBody>
          <a:bodyPr wrap="none">
            <a:spAutoFit/>
          </a:bodyPr>
          <a:lstStyle/>
          <a:p>
            <a:r>
              <a:rPr lang="en-US" sz="1000">
                <a:solidFill>
                  <a:srgbClr val="000000"/>
                </a:solidFill>
              </a:rPr>
              <a:t>© AP/ Wide World Photos</a:t>
            </a:r>
          </a:p>
        </p:txBody>
      </p:sp>
      <p:sp>
        <p:nvSpPr>
          <p:cNvPr id="38917" name="Slide Number Placeholder 7"/>
          <p:cNvSpPr>
            <a:spLocks noGrp="1"/>
          </p:cNvSpPr>
          <p:nvPr>
            <p:ph type="sldNum" sz="quarter" idx="12"/>
          </p:nvPr>
        </p:nvSpPr>
        <p:spPr>
          <a:noFill/>
        </p:spPr>
        <p:txBody>
          <a:bodyPr/>
          <a:lstStyle/>
          <a:p>
            <a:fld id="{531DED38-9B35-413A-A33C-37FCDE5CE174}" type="slidenum">
              <a:rPr lang="en-US"/>
              <a:pPr/>
              <a:t>13</a:t>
            </a:fld>
            <a:endParaRPr lang="en-US"/>
          </a:p>
        </p:txBody>
      </p:sp>
      <p:sp>
        <p:nvSpPr>
          <p:cNvPr id="10" name="Footer Placeholder 9"/>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idx="4294967295"/>
          </p:nvPr>
        </p:nvSpPr>
        <p:spPr>
          <a:xfrm>
            <a:off x="381000" y="260350"/>
            <a:ext cx="8261350" cy="1187450"/>
          </a:xfrm>
        </p:spPr>
        <p:txBody>
          <a:bodyPr anchor="t">
            <a:normAutofit fontScale="90000"/>
          </a:bodyPr>
          <a:lstStyle/>
          <a:p>
            <a:pPr eaLnBrk="1" hangingPunct="1">
              <a:defRPr/>
            </a:pPr>
            <a:r>
              <a:rPr lang="en-US" dirty="0" smtClean="0">
                <a:ea typeface="+mj-ea"/>
              </a:rPr>
              <a:t>Relationship Between the Media and Recent Administrations </a:t>
            </a:r>
          </a:p>
        </p:txBody>
      </p:sp>
      <p:sp>
        <p:nvSpPr>
          <p:cNvPr id="47106" name="Rectangle 5"/>
          <p:cNvSpPr>
            <a:spLocks noGrp="1" noChangeArrowheads="1"/>
          </p:cNvSpPr>
          <p:nvPr>
            <p:ph type="body" idx="4294967295"/>
          </p:nvPr>
        </p:nvSpPr>
        <p:spPr>
          <a:xfrm>
            <a:off x="457200" y="1752600"/>
            <a:ext cx="8185150" cy="4267200"/>
          </a:xfrm>
        </p:spPr>
        <p:txBody>
          <a:bodyPr/>
          <a:lstStyle/>
          <a:p>
            <a:pPr eaLnBrk="1" hangingPunct="1">
              <a:lnSpc>
                <a:spcPct val="90000"/>
              </a:lnSpc>
              <a:buFontTx/>
              <a:buNone/>
            </a:pPr>
            <a:r>
              <a:rPr lang="en-US" sz="3000" b="1" smtClean="0">
                <a:ea typeface="ＭＳ Ｐゴシック" pitchFamily="34" charset="-128"/>
              </a:rPr>
              <a:t>Ronald Reagan</a:t>
            </a:r>
          </a:p>
          <a:p>
            <a:pPr lvl="1" eaLnBrk="1" hangingPunct="1">
              <a:lnSpc>
                <a:spcPct val="90000"/>
              </a:lnSpc>
            </a:pPr>
            <a:r>
              <a:rPr lang="en-US" sz="2600" smtClean="0">
                <a:ea typeface="ＭＳ Ｐゴシック" pitchFamily="34" charset="-128"/>
              </a:rPr>
              <a:t>Dubbed </a:t>
            </a:r>
            <a:r>
              <a:rPr lang="ja-JP" altLang="en-US" sz="2600" smtClean="0">
                <a:ea typeface="ＭＳ Ｐゴシック" pitchFamily="34" charset="-128"/>
              </a:rPr>
              <a:t>“</a:t>
            </a:r>
            <a:r>
              <a:rPr lang="en-US" altLang="ja-JP" sz="2600" smtClean="0">
                <a:ea typeface="ＭＳ Ｐゴシック" pitchFamily="34" charset="-128"/>
              </a:rPr>
              <a:t>The Great Communicator, </a:t>
            </a:r>
            <a:r>
              <a:rPr lang="ja-JP" altLang="en-US" sz="2600" smtClean="0">
                <a:ea typeface="ＭＳ Ｐゴシック" pitchFamily="34" charset="-128"/>
              </a:rPr>
              <a:t>”</a:t>
            </a:r>
            <a:r>
              <a:rPr lang="en-US" altLang="ja-JP" sz="2600" smtClean="0">
                <a:ea typeface="ＭＳ Ｐゴシック" pitchFamily="34" charset="-128"/>
              </a:rPr>
              <a:t> but could be fuzzy on specifics</a:t>
            </a:r>
          </a:p>
          <a:p>
            <a:pPr eaLnBrk="1" hangingPunct="1">
              <a:lnSpc>
                <a:spcPct val="90000"/>
              </a:lnSpc>
              <a:buFontTx/>
              <a:buNone/>
            </a:pPr>
            <a:r>
              <a:rPr lang="en-US" sz="3000" b="1" smtClean="0">
                <a:ea typeface="ＭＳ Ｐゴシック" pitchFamily="34" charset="-128"/>
              </a:rPr>
              <a:t>Bill Clinton</a:t>
            </a:r>
          </a:p>
          <a:p>
            <a:pPr lvl="1" eaLnBrk="1" hangingPunct="1">
              <a:lnSpc>
                <a:spcPct val="90000"/>
              </a:lnSpc>
            </a:pPr>
            <a:r>
              <a:rPr lang="en-US" sz="2600" smtClean="0">
                <a:ea typeface="ＭＳ Ｐゴシック" pitchFamily="34" charset="-128"/>
              </a:rPr>
              <a:t>Knowledgeable and charming; but media often hostile</a:t>
            </a:r>
          </a:p>
          <a:p>
            <a:pPr eaLnBrk="1" hangingPunct="1">
              <a:lnSpc>
                <a:spcPct val="90000"/>
              </a:lnSpc>
              <a:buFontTx/>
              <a:buNone/>
            </a:pPr>
            <a:r>
              <a:rPr lang="en-US" sz="3000" b="1" smtClean="0">
                <a:ea typeface="ＭＳ Ｐゴシック" pitchFamily="34" charset="-128"/>
              </a:rPr>
              <a:t>George W. Bush</a:t>
            </a:r>
          </a:p>
          <a:p>
            <a:pPr lvl="1" eaLnBrk="1" hangingPunct="1">
              <a:lnSpc>
                <a:spcPct val="90000"/>
              </a:lnSpc>
            </a:pPr>
            <a:r>
              <a:rPr lang="en-US" sz="2600" smtClean="0">
                <a:ea typeface="ＭＳ Ｐゴシック" pitchFamily="34" charset="-128"/>
              </a:rPr>
              <a:t>Tried to use AND avoid media</a:t>
            </a:r>
          </a:p>
          <a:p>
            <a:pPr eaLnBrk="1" hangingPunct="1">
              <a:lnSpc>
                <a:spcPct val="90000"/>
              </a:lnSpc>
              <a:buFontTx/>
              <a:buNone/>
            </a:pPr>
            <a:r>
              <a:rPr lang="en-US" sz="3000" b="1" smtClean="0">
                <a:ea typeface="ＭＳ Ｐゴシック" pitchFamily="34" charset="-128"/>
              </a:rPr>
              <a:t>Barack Obama</a:t>
            </a:r>
          </a:p>
          <a:p>
            <a:pPr lvl="1" eaLnBrk="1" hangingPunct="1">
              <a:lnSpc>
                <a:spcPct val="90000"/>
              </a:lnSpc>
            </a:pPr>
            <a:r>
              <a:rPr lang="en-US" sz="2600" smtClean="0">
                <a:ea typeface="ＭＳ Ｐゴシック" pitchFamily="34" charset="-128"/>
              </a:rPr>
              <a:t> Cerebral and controlled; technologically savvy</a:t>
            </a:r>
          </a:p>
        </p:txBody>
      </p:sp>
      <p:sp>
        <p:nvSpPr>
          <p:cNvPr id="47107" name="Slide Number Placeholder 5"/>
          <p:cNvSpPr>
            <a:spLocks noGrp="1"/>
          </p:cNvSpPr>
          <p:nvPr>
            <p:ph type="sldNum" sz="quarter" idx="12"/>
          </p:nvPr>
        </p:nvSpPr>
        <p:spPr>
          <a:noFill/>
        </p:spPr>
        <p:txBody>
          <a:bodyPr/>
          <a:lstStyle/>
          <a:p>
            <a:fld id="{56187DC3-36E8-426E-94BB-8E9BA1B36A1D}" type="slidenum">
              <a:rPr lang="en-US"/>
              <a:pPr/>
              <a:t>14</a:t>
            </a:fld>
            <a:endParaRPr lang="en-US"/>
          </a:p>
        </p:txBody>
      </p:sp>
      <p:sp>
        <p:nvSpPr>
          <p:cNvPr id="8" name="Footer Placeholder 7"/>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9"/>
          <p:cNvSpPr>
            <a:spLocks noGrp="1" noChangeArrowheads="1"/>
          </p:cNvSpPr>
          <p:nvPr>
            <p:ph type="title" idx="4294967295"/>
          </p:nvPr>
        </p:nvSpPr>
        <p:spPr>
          <a:xfrm>
            <a:off x="304800" y="260350"/>
            <a:ext cx="8337550" cy="868363"/>
          </a:xfrm>
        </p:spPr>
        <p:txBody>
          <a:bodyPr anchor="ctr"/>
          <a:lstStyle/>
          <a:p>
            <a:pPr eaLnBrk="1" hangingPunct="1"/>
            <a:r>
              <a:rPr lang="en-US" smtClean="0">
                <a:ea typeface="ＭＳ Ｐゴシック" pitchFamily="34" charset="-128"/>
              </a:rPr>
              <a:t>Government Regulation </a:t>
            </a:r>
            <a:br>
              <a:rPr lang="en-US" smtClean="0">
                <a:ea typeface="ＭＳ Ｐゴシック" pitchFamily="34" charset="-128"/>
              </a:rPr>
            </a:br>
            <a:r>
              <a:rPr lang="en-US" smtClean="0">
                <a:ea typeface="ＭＳ Ｐゴシック" pitchFamily="34" charset="-128"/>
              </a:rPr>
              <a:t>of the Media</a:t>
            </a:r>
          </a:p>
        </p:txBody>
      </p:sp>
      <p:sp>
        <p:nvSpPr>
          <p:cNvPr id="51202" name="Rectangle 10"/>
          <p:cNvSpPr>
            <a:spLocks noGrp="1" noChangeArrowheads="1"/>
          </p:cNvSpPr>
          <p:nvPr>
            <p:ph type="body" idx="4294967295"/>
          </p:nvPr>
        </p:nvSpPr>
        <p:spPr>
          <a:xfrm>
            <a:off x="381000" y="1828800"/>
            <a:ext cx="4267200" cy="3733800"/>
          </a:xfrm>
        </p:spPr>
        <p:txBody>
          <a:bodyPr/>
          <a:lstStyle/>
          <a:p>
            <a:pPr eaLnBrk="1" hangingPunct="1"/>
            <a:r>
              <a:rPr lang="en-US" smtClean="0">
                <a:ea typeface="ＭＳ Ｐゴシック" pitchFamily="34" charset="-128"/>
              </a:rPr>
              <a:t>The Federal Communications Commission (FCC) has far more control over the broadcast media than it does over print.</a:t>
            </a:r>
          </a:p>
        </p:txBody>
      </p:sp>
      <p:pic>
        <p:nvPicPr>
          <p:cNvPr id="51203" name="Picture 7"/>
          <p:cNvPicPr>
            <a:picLocks noChangeAspect="1" noChangeArrowheads="1"/>
          </p:cNvPicPr>
          <p:nvPr/>
        </p:nvPicPr>
        <p:blipFill>
          <a:blip r:embed="rId3" cstate="print"/>
          <a:srcRect/>
          <a:stretch>
            <a:fillRect/>
          </a:stretch>
        </p:blipFill>
        <p:spPr bwMode="auto">
          <a:xfrm>
            <a:off x="4800600" y="2325688"/>
            <a:ext cx="4191000" cy="3160712"/>
          </a:xfrm>
          <a:prstGeom prst="rect">
            <a:avLst/>
          </a:prstGeom>
          <a:noFill/>
          <a:ln w="12700">
            <a:solidFill>
              <a:schemeClr val="tx1"/>
            </a:solidFill>
            <a:miter lim="800000"/>
            <a:headEnd/>
            <a:tailEnd/>
          </a:ln>
        </p:spPr>
      </p:pic>
      <p:sp>
        <p:nvSpPr>
          <p:cNvPr id="51204" name="Rectangle 8"/>
          <p:cNvSpPr>
            <a:spLocks noChangeArrowheads="1"/>
          </p:cNvSpPr>
          <p:nvPr/>
        </p:nvSpPr>
        <p:spPr bwMode="auto">
          <a:xfrm>
            <a:off x="4724400" y="5486400"/>
            <a:ext cx="5073650" cy="400050"/>
          </a:xfrm>
          <a:prstGeom prst="rect">
            <a:avLst/>
          </a:prstGeom>
          <a:noFill/>
          <a:ln w="9525">
            <a:noFill/>
            <a:miter lim="800000"/>
            <a:headEnd/>
            <a:tailEnd/>
          </a:ln>
        </p:spPr>
        <p:txBody>
          <a:bodyPr>
            <a:spAutoFit/>
          </a:bodyPr>
          <a:lstStyle/>
          <a:p>
            <a:r>
              <a:rPr lang="en-US" sz="1000">
                <a:solidFill>
                  <a:srgbClr val="000000"/>
                </a:solidFill>
              </a:rPr>
              <a:t>Reverend Jesse Jackson leads a protest outside FCC headquarters.</a:t>
            </a:r>
          </a:p>
          <a:p>
            <a:r>
              <a:rPr lang="en-US" sz="1000">
                <a:solidFill>
                  <a:srgbClr val="000000"/>
                </a:solidFill>
              </a:rPr>
              <a:t>Chris Kleponis/Bloomberg News/Landov</a:t>
            </a:r>
          </a:p>
        </p:txBody>
      </p:sp>
      <p:sp>
        <p:nvSpPr>
          <p:cNvPr id="51205" name="Slide Number Placeholder 7"/>
          <p:cNvSpPr>
            <a:spLocks noGrp="1"/>
          </p:cNvSpPr>
          <p:nvPr>
            <p:ph type="sldNum" sz="quarter" idx="12"/>
          </p:nvPr>
        </p:nvSpPr>
        <p:spPr>
          <a:noFill/>
        </p:spPr>
        <p:txBody>
          <a:bodyPr/>
          <a:lstStyle/>
          <a:p>
            <a:fld id="{4187E2AA-5A9E-40A7-B08C-5B5866D86FF6}" type="slidenum">
              <a:rPr lang="en-US"/>
              <a:pPr/>
              <a:t>15</a:t>
            </a:fld>
            <a:endParaRPr lang="en-US"/>
          </a:p>
        </p:txBody>
      </p:sp>
      <p:sp>
        <p:nvSpPr>
          <p:cNvPr id="10" name="Footer Placeholder 9"/>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9"/>
          <p:cNvSpPr>
            <a:spLocks noGrp="1" noChangeArrowheads="1"/>
          </p:cNvSpPr>
          <p:nvPr>
            <p:ph type="title" idx="4294967295"/>
          </p:nvPr>
        </p:nvSpPr>
        <p:spPr>
          <a:xfrm>
            <a:off x="381000" y="260350"/>
            <a:ext cx="8261350" cy="868363"/>
          </a:xfrm>
        </p:spPr>
        <p:txBody>
          <a:bodyPr anchor="ctr"/>
          <a:lstStyle/>
          <a:p>
            <a:pPr eaLnBrk="1" hangingPunct="1"/>
            <a:r>
              <a:rPr lang="en-US" smtClean="0">
                <a:ea typeface="ＭＳ Ｐゴシック" pitchFamily="34" charset="-128"/>
              </a:rPr>
              <a:t>The Press: Legal and Constitutional Issues </a:t>
            </a:r>
          </a:p>
        </p:txBody>
      </p:sp>
      <p:sp>
        <p:nvSpPr>
          <p:cNvPr id="53250" name="Rectangle 10"/>
          <p:cNvSpPr>
            <a:spLocks noGrp="1" noChangeArrowheads="1"/>
          </p:cNvSpPr>
          <p:nvPr>
            <p:ph type="body" idx="4294967295"/>
          </p:nvPr>
        </p:nvSpPr>
        <p:spPr>
          <a:xfrm>
            <a:off x="457200" y="1752600"/>
            <a:ext cx="8458200" cy="4343400"/>
          </a:xfrm>
        </p:spPr>
        <p:txBody>
          <a:bodyPr/>
          <a:lstStyle/>
          <a:p>
            <a:pPr eaLnBrk="1" hangingPunct="1"/>
            <a:r>
              <a:rPr lang="en-US" smtClean="0">
                <a:ea typeface="ＭＳ Ｐゴシック" pitchFamily="34" charset="-128"/>
              </a:rPr>
              <a:t>Prior Restraint</a:t>
            </a:r>
          </a:p>
          <a:p>
            <a:pPr lvl="1" eaLnBrk="1" hangingPunct="1"/>
            <a:r>
              <a:rPr lang="en-US" smtClean="0">
                <a:ea typeface="ＭＳ Ｐゴシック" pitchFamily="34" charset="-128"/>
              </a:rPr>
              <a:t>For media, this equals censorship</a:t>
            </a:r>
          </a:p>
          <a:p>
            <a:pPr lvl="1" eaLnBrk="1" hangingPunct="1"/>
            <a:r>
              <a:rPr lang="en-US" i="1" smtClean="0">
                <a:ea typeface="ＭＳ Ｐゴシック" pitchFamily="34" charset="-128"/>
              </a:rPr>
              <a:t>New York Times v. United States </a:t>
            </a:r>
            <a:r>
              <a:rPr lang="en-US" smtClean="0">
                <a:ea typeface="ＭＳ Ｐゴシック" pitchFamily="34" charset="-128"/>
              </a:rPr>
              <a:t>(Pentagon Papers)</a:t>
            </a:r>
          </a:p>
          <a:p>
            <a:pPr eaLnBrk="1" hangingPunct="1"/>
            <a:r>
              <a:rPr lang="en-US" smtClean="0">
                <a:ea typeface="ＭＳ Ｐゴシック" pitchFamily="34" charset="-128"/>
              </a:rPr>
              <a:t>Free Press and Fair Trial</a:t>
            </a:r>
          </a:p>
          <a:p>
            <a:pPr lvl="1" eaLnBrk="1" hangingPunct="1"/>
            <a:r>
              <a:rPr lang="en-US" smtClean="0">
                <a:ea typeface="ＭＳ Ｐゴシック" pitchFamily="34" charset="-128"/>
              </a:rPr>
              <a:t>First Amendment guarantees</a:t>
            </a:r>
          </a:p>
          <a:p>
            <a:pPr eaLnBrk="1" hangingPunct="1"/>
            <a:r>
              <a:rPr lang="en-US" smtClean="0">
                <a:ea typeface="ＭＳ Ｐゴシック" pitchFamily="34" charset="-128"/>
              </a:rPr>
              <a:t>Libel: written defamation</a:t>
            </a:r>
          </a:p>
          <a:p>
            <a:pPr lvl="1" eaLnBrk="1" hangingPunct="1"/>
            <a:r>
              <a:rPr lang="en-US" smtClean="0">
                <a:ea typeface="ＭＳ Ｐゴシック" pitchFamily="34" charset="-128"/>
              </a:rPr>
              <a:t>Malice must be present</a:t>
            </a:r>
          </a:p>
        </p:txBody>
      </p:sp>
      <p:sp>
        <p:nvSpPr>
          <p:cNvPr id="53251" name="Slide Number Placeholder 5"/>
          <p:cNvSpPr>
            <a:spLocks noGrp="1"/>
          </p:cNvSpPr>
          <p:nvPr>
            <p:ph type="sldNum" sz="quarter" idx="12"/>
          </p:nvPr>
        </p:nvSpPr>
        <p:spPr>
          <a:noFill/>
        </p:spPr>
        <p:txBody>
          <a:bodyPr/>
          <a:lstStyle/>
          <a:p>
            <a:fld id="{96FAB23B-6497-46D3-B59C-483111184D61}" type="slidenum">
              <a:rPr lang="en-US"/>
              <a:pPr/>
              <a:t>16</a:t>
            </a:fld>
            <a:endParaRPr lang="en-US"/>
          </a:p>
        </p:txBody>
      </p:sp>
      <p:sp>
        <p:nvSpPr>
          <p:cNvPr id="8" name="Footer Placeholder 7"/>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Grp="1" noChangeArrowheads="1"/>
          </p:cNvSpPr>
          <p:nvPr>
            <p:ph type="title" idx="4294967295"/>
          </p:nvPr>
        </p:nvSpPr>
        <p:spPr>
          <a:xfrm>
            <a:off x="381000" y="381000"/>
            <a:ext cx="8261350" cy="747713"/>
          </a:xfrm>
        </p:spPr>
        <p:txBody>
          <a:bodyPr anchor="ctr"/>
          <a:lstStyle/>
          <a:p>
            <a:pPr eaLnBrk="1" hangingPunct="1"/>
            <a:r>
              <a:rPr lang="en-US" smtClean="0">
                <a:ea typeface="ＭＳ Ｐゴシック" pitchFamily="34" charset="-128"/>
              </a:rPr>
              <a:t>The Press and the Government</a:t>
            </a:r>
          </a:p>
        </p:txBody>
      </p:sp>
      <p:sp>
        <p:nvSpPr>
          <p:cNvPr id="57346" name="Rectangle 5"/>
          <p:cNvSpPr>
            <a:spLocks noGrp="1" noChangeArrowheads="1"/>
          </p:cNvSpPr>
          <p:nvPr>
            <p:ph type="body" idx="4294967295"/>
          </p:nvPr>
        </p:nvSpPr>
        <p:spPr>
          <a:xfrm>
            <a:off x="457200" y="1676400"/>
            <a:ext cx="8185150" cy="4992688"/>
          </a:xfrm>
        </p:spPr>
        <p:txBody>
          <a:bodyPr/>
          <a:lstStyle/>
          <a:p>
            <a:pPr eaLnBrk="1" hangingPunct="1"/>
            <a:r>
              <a:rPr lang="en-US" smtClean="0">
                <a:ea typeface="ＭＳ Ｐゴシック" pitchFamily="34" charset="-128"/>
              </a:rPr>
              <a:t>Symbiotic/Adversarial relationship</a:t>
            </a:r>
          </a:p>
          <a:p>
            <a:pPr lvl="1" eaLnBrk="1" hangingPunct="1"/>
            <a:r>
              <a:rPr lang="en-US" smtClean="0">
                <a:ea typeface="ＭＳ Ｐゴシック" pitchFamily="34" charset="-128"/>
              </a:rPr>
              <a:t>Adversaries who need each other </a:t>
            </a:r>
          </a:p>
          <a:p>
            <a:pPr lvl="1" eaLnBrk="1" hangingPunct="1"/>
            <a:r>
              <a:rPr lang="en-US" smtClean="0">
                <a:ea typeface="ＭＳ Ｐゴシック" pitchFamily="34" charset="-128"/>
              </a:rPr>
              <a:t>News leaks and </a:t>
            </a:r>
            <a:r>
              <a:rPr lang="ja-JP" altLang="en-US" smtClean="0">
                <a:ea typeface="ＭＳ Ｐゴシック" pitchFamily="34" charset="-128"/>
              </a:rPr>
              <a:t>“</a:t>
            </a:r>
            <a:r>
              <a:rPr lang="en-US" altLang="ja-JP" smtClean="0">
                <a:ea typeface="ＭＳ Ｐゴシック" pitchFamily="34" charset="-128"/>
              </a:rPr>
              <a:t>backgrounders</a:t>
            </a:r>
            <a:r>
              <a:rPr lang="ja-JP" altLang="en-US" smtClean="0">
                <a:ea typeface="ＭＳ Ｐゴシック" pitchFamily="34" charset="-128"/>
              </a:rPr>
              <a:t>”</a:t>
            </a:r>
            <a:endParaRPr lang="en-US" altLang="ja-JP" smtClean="0">
              <a:ea typeface="ＭＳ Ｐゴシック" pitchFamily="34" charset="-128"/>
            </a:endParaRPr>
          </a:p>
          <a:p>
            <a:pPr lvl="1" eaLnBrk="1" hangingPunct="1"/>
            <a:r>
              <a:rPr lang="en-US" smtClean="0">
                <a:ea typeface="ＭＳ Ｐゴシック" pitchFamily="34" charset="-128"/>
              </a:rPr>
              <a:t>Scoops</a:t>
            </a:r>
          </a:p>
          <a:p>
            <a:pPr lvl="1" eaLnBrk="1" hangingPunct="1"/>
            <a:r>
              <a:rPr lang="en-US" smtClean="0">
                <a:ea typeface="ＭＳ Ｐゴシック" pitchFamily="34" charset="-128"/>
              </a:rPr>
              <a:t>Press conferences</a:t>
            </a:r>
          </a:p>
          <a:p>
            <a:pPr eaLnBrk="1" hangingPunct="1"/>
            <a:r>
              <a:rPr lang="en-US" smtClean="0">
                <a:ea typeface="ＭＳ Ｐゴシック" pitchFamily="34" charset="-128"/>
              </a:rPr>
              <a:t>Investigative reporting </a:t>
            </a:r>
          </a:p>
          <a:p>
            <a:pPr eaLnBrk="1" hangingPunct="1"/>
            <a:r>
              <a:rPr lang="en-US" smtClean="0">
                <a:ea typeface="ＭＳ Ｐゴシック" pitchFamily="34" charset="-128"/>
              </a:rPr>
              <a:t>The Freedom of Information Act </a:t>
            </a:r>
          </a:p>
          <a:p>
            <a:pPr eaLnBrk="1" hangingPunct="1"/>
            <a:r>
              <a:rPr lang="en-US" smtClean="0">
                <a:ea typeface="ＭＳ Ｐゴシック" pitchFamily="34" charset="-128"/>
              </a:rPr>
              <a:t>The Press as Target </a:t>
            </a:r>
          </a:p>
        </p:txBody>
      </p:sp>
      <p:sp>
        <p:nvSpPr>
          <p:cNvPr id="57347" name="Slide Number Placeholder 5"/>
          <p:cNvSpPr>
            <a:spLocks noGrp="1"/>
          </p:cNvSpPr>
          <p:nvPr>
            <p:ph type="sldNum" sz="quarter" idx="12"/>
          </p:nvPr>
        </p:nvSpPr>
        <p:spPr>
          <a:noFill/>
        </p:spPr>
        <p:txBody>
          <a:bodyPr/>
          <a:lstStyle/>
          <a:p>
            <a:fld id="{C456DE43-80E2-4850-A29F-9D1C8E745D4D}" type="slidenum">
              <a:rPr lang="en-US"/>
              <a:pPr/>
              <a:t>17</a:t>
            </a:fld>
            <a:endParaRPr lang="en-US"/>
          </a:p>
        </p:txBody>
      </p:sp>
      <p:sp>
        <p:nvSpPr>
          <p:cNvPr id="8" name="Footer Placeholder 7"/>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a:xfrm>
            <a:off x="381000" y="260350"/>
            <a:ext cx="8261350" cy="868363"/>
          </a:xfrm>
        </p:spPr>
        <p:txBody>
          <a:bodyPr anchor="ctr"/>
          <a:lstStyle/>
          <a:p>
            <a:pPr eaLnBrk="1" hangingPunct="1"/>
            <a:r>
              <a:rPr lang="en-US" smtClean="0">
                <a:ea typeface="ＭＳ Ｐゴシック" pitchFamily="34" charset="-128"/>
              </a:rPr>
              <a:t>How Do You Get Your News?</a:t>
            </a:r>
          </a:p>
        </p:txBody>
      </p:sp>
      <p:graphicFrame>
        <p:nvGraphicFramePr>
          <p:cNvPr id="61442" name="Object 3"/>
          <p:cNvGraphicFramePr>
            <a:graphicFrameLocks/>
          </p:cNvGraphicFramePr>
          <p:nvPr>
            <p:ph idx="4294967295"/>
          </p:nvPr>
        </p:nvGraphicFramePr>
        <p:xfrm>
          <a:off x="1447800" y="1828800"/>
          <a:ext cx="5791200" cy="3657600"/>
        </p:xfrm>
        <a:graphic>
          <a:graphicData uri="http://schemas.openxmlformats.org/presentationml/2006/ole">
            <p:oleObj spid="_x0000_s61442" name="Chart" r:id="rId4" imgW="6096135" imgH="4067089" progId="MSGraph.Chart.5">
              <p:embed followColorScheme="full"/>
            </p:oleObj>
          </a:graphicData>
        </a:graphic>
      </p:graphicFrame>
      <p:sp>
        <p:nvSpPr>
          <p:cNvPr id="61443" name="Text Box 4"/>
          <p:cNvSpPr txBox="1">
            <a:spLocks noChangeArrowheads="1"/>
          </p:cNvSpPr>
          <p:nvPr/>
        </p:nvSpPr>
        <p:spPr bwMode="auto">
          <a:xfrm>
            <a:off x="1752600" y="5257800"/>
            <a:ext cx="5029200" cy="400050"/>
          </a:xfrm>
          <a:prstGeom prst="rect">
            <a:avLst/>
          </a:prstGeom>
          <a:noFill/>
          <a:ln w="9525">
            <a:noFill/>
            <a:miter lim="800000"/>
            <a:headEnd/>
            <a:tailEnd/>
          </a:ln>
        </p:spPr>
        <p:txBody>
          <a:bodyPr>
            <a:spAutoFit/>
          </a:bodyPr>
          <a:lstStyle/>
          <a:p>
            <a:r>
              <a:rPr lang="en-US" sz="1000">
                <a:solidFill>
                  <a:srgbClr val="000000"/>
                </a:solidFill>
              </a:rPr>
              <a:t>Source: The Pew Research Foundation for the People and the Press, </a:t>
            </a:r>
            <a:r>
              <a:rPr lang="ja-JP" altLang="en-US" sz="1000">
                <a:solidFill>
                  <a:srgbClr val="000000"/>
                </a:solidFill>
              </a:rPr>
              <a:t>“</a:t>
            </a:r>
            <a:r>
              <a:rPr lang="en-US" altLang="ja-JP" sz="1000">
                <a:solidFill>
                  <a:srgbClr val="000000"/>
                </a:solidFill>
              </a:rPr>
              <a:t>Public More Critical of Press, but Goodwill Persists,</a:t>
            </a:r>
            <a:r>
              <a:rPr lang="ja-JP" altLang="en-US" sz="1000">
                <a:solidFill>
                  <a:srgbClr val="000000"/>
                </a:solidFill>
              </a:rPr>
              <a:t>”</a:t>
            </a:r>
            <a:r>
              <a:rPr lang="en-US" altLang="ja-JP" sz="1000">
                <a:solidFill>
                  <a:srgbClr val="000000"/>
                </a:solidFill>
              </a:rPr>
              <a:t> June 26, 2005</a:t>
            </a:r>
            <a:endParaRPr lang="en-US" sz="1000">
              <a:solidFill>
                <a:srgbClr val="000000"/>
              </a:solidFill>
            </a:endParaRPr>
          </a:p>
        </p:txBody>
      </p:sp>
      <p:sp>
        <p:nvSpPr>
          <p:cNvPr id="61444" name="Slide Number Placeholder 6"/>
          <p:cNvSpPr>
            <a:spLocks noGrp="1"/>
          </p:cNvSpPr>
          <p:nvPr>
            <p:ph type="sldNum" sz="quarter" idx="12"/>
          </p:nvPr>
        </p:nvSpPr>
        <p:spPr>
          <a:noFill/>
        </p:spPr>
        <p:txBody>
          <a:bodyPr/>
          <a:lstStyle/>
          <a:p>
            <a:fld id="{B921D923-54E7-4E92-831F-0A9D4D90A792}" type="slidenum">
              <a:rPr lang="en-US"/>
              <a:pPr/>
              <a:t>18</a:t>
            </a:fld>
            <a:endParaRPr lang="en-US"/>
          </a:p>
        </p:txBody>
      </p:sp>
      <p:sp>
        <p:nvSpPr>
          <p:cNvPr id="9" name="Footer Placeholder 8"/>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p:cNvSpPr>
            <a:spLocks noGrp="1" noChangeArrowheads="1"/>
          </p:cNvSpPr>
          <p:nvPr>
            <p:ph type="title" idx="4294967295"/>
          </p:nvPr>
        </p:nvSpPr>
        <p:spPr>
          <a:xfrm>
            <a:off x="381000" y="260350"/>
            <a:ext cx="8261350" cy="1035050"/>
          </a:xfrm>
        </p:spPr>
        <p:txBody>
          <a:bodyPr anchor="ctr"/>
          <a:lstStyle/>
          <a:p>
            <a:pPr eaLnBrk="1" hangingPunct="1"/>
            <a:r>
              <a:rPr lang="en-US" smtClean="0">
                <a:ea typeface="ＭＳ Ｐゴシック" pitchFamily="34" charset="-128"/>
              </a:rPr>
              <a:t>Controlling Ownership </a:t>
            </a:r>
            <a:br>
              <a:rPr lang="en-US" smtClean="0">
                <a:ea typeface="ＭＳ Ｐゴシック" pitchFamily="34" charset="-128"/>
              </a:rPr>
            </a:br>
            <a:r>
              <a:rPr lang="en-US" smtClean="0">
                <a:ea typeface="ＭＳ Ｐゴシック" pitchFamily="34" charset="-128"/>
              </a:rPr>
              <a:t>of the Media</a:t>
            </a:r>
          </a:p>
        </p:txBody>
      </p:sp>
      <p:sp>
        <p:nvSpPr>
          <p:cNvPr id="67586" name="Rectangle 7"/>
          <p:cNvSpPr>
            <a:spLocks noGrp="1" noChangeArrowheads="1"/>
          </p:cNvSpPr>
          <p:nvPr>
            <p:ph type="body" idx="4294967295"/>
          </p:nvPr>
        </p:nvSpPr>
        <p:spPr>
          <a:xfrm>
            <a:off x="457200" y="1706563"/>
            <a:ext cx="4267200" cy="4541837"/>
          </a:xfrm>
        </p:spPr>
        <p:txBody>
          <a:bodyPr/>
          <a:lstStyle/>
          <a:p>
            <a:pPr eaLnBrk="1" hangingPunct="1"/>
            <a:r>
              <a:rPr lang="en-US" sz="2800" smtClean="0">
                <a:ea typeface="ＭＳ Ｐゴシック" pitchFamily="34" charset="-128"/>
              </a:rPr>
              <a:t>Media Conglomerates</a:t>
            </a:r>
          </a:p>
          <a:p>
            <a:pPr lvl="1" eaLnBrk="1" hangingPunct="1"/>
            <a:r>
              <a:rPr lang="en-US" sz="2500" smtClean="0">
                <a:ea typeface="ＭＳ Ｐゴシック" pitchFamily="34" charset="-128"/>
              </a:rPr>
              <a:t>Reevaluating the rules</a:t>
            </a:r>
          </a:p>
          <a:p>
            <a:pPr eaLnBrk="1" hangingPunct="1"/>
            <a:r>
              <a:rPr lang="en-US" sz="2800" smtClean="0">
                <a:ea typeface="ＭＳ Ｐゴシック" pitchFamily="34" charset="-128"/>
              </a:rPr>
              <a:t>Government Control of Content</a:t>
            </a:r>
          </a:p>
          <a:p>
            <a:pPr lvl="1" eaLnBrk="1" hangingPunct="1"/>
            <a:r>
              <a:rPr lang="en-US" sz="2500" smtClean="0">
                <a:ea typeface="ＭＳ Ｐゴシック" pitchFamily="34" charset="-128"/>
              </a:rPr>
              <a:t>Control of broadcasting</a:t>
            </a:r>
          </a:p>
          <a:p>
            <a:pPr lvl="1" eaLnBrk="1" hangingPunct="1"/>
            <a:r>
              <a:rPr lang="en-US" sz="2500" smtClean="0">
                <a:ea typeface="ＭＳ Ｐゴシック" pitchFamily="34" charset="-128"/>
              </a:rPr>
              <a:t>The Second Gulf War and </a:t>
            </a:r>
            <a:r>
              <a:rPr lang="ja-JP" altLang="en-US" sz="2500" smtClean="0">
                <a:ea typeface="ＭＳ Ｐゴシック" pitchFamily="34" charset="-128"/>
              </a:rPr>
              <a:t>“</a:t>
            </a:r>
            <a:r>
              <a:rPr lang="en-US" altLang="ja-JP" sz="2500" smtClean="0">
                <a:ea typeface="ＭＳ Ｐゴシック" pitchFamily="34" charset="-128"/>
              </a:rPr>
              <a:t>embedded reporters</a:t>
            </a:r>
            <a:r>
              <a:rPr lang="ja-JP" altLang="en-US" sz="2500" smtClean="0">
                <a:ea typeface="ＭＳ Ｐゴシック" pitchFamily="34" charset="-128"/>
              </a:rPr>
              <a:t>”</a:t>
            </a:r>
            <a:endParaRPr lang="en-US" altLang="ja-JP" sz="2500" smtClean="0">
              <a:ea typeface="ＭＳ Ｐゴシック" pitchFamily="34" charset="-128"/>
            </a:endParaRPr>
          </a:p>
          <a:p>
            <a:pPr eaLnBrk="1" hangingPunct="1"/>
            <a:r>
              <a:rPr lang="en-US" sz="2800" smtClean="0">
                <a:ea typeface="ＭＳ Ｐゴシック" pitchFamily="34" charset="-128"/>
              </a:rPr>
              <a:t>The Public</a:t>
            </a:r>
            <a:r>
              <a:rPr lang="ja-JP" altLang="en-US" sz="2800" smtClean="0">
                <a:ea typeface="ＭＳ Ｐゴシック" pitchFamily="34" charset="-128"/>
              </a:rPr>
              <a:t>’</a:t>
            </a:r>
            <a:r>
              <a:rPr lang="en-US" altLang="ja-JP" sz="2800" smtClean="0">
                <a:ea typeface="ＭＳ Ｐゴシック" pitchFamily="34" charset="-128"/>
              </a:rPr>
              <a:t>s Right to Media Access</a:t>
            </a:r>
            <a:endParaRPr lang="en-US" sz="2800" smtClean="0">
              <a:ea typeface="ＭＳ Ｐゴシック" pitchFamily="34" charset="-128"/>
            </a:endParaRPr>
          </a:p>
        </p:txBody>
      </p:sp>
      <p:pic>
        <p:nvPicPr>
          <p:cNvPr id="67587" name="Picture 5"/>
          <p:cNvPicPr>
            <a:picLocks noChangeAspect="1" noChangeArrowheads="1"/>
          </p:cNvPicPr>
          <p:nvPr/>
        </p:nvPicPr>
        <p:blipFill>
          <a:blip r:embed="rId3" cstate="print"/>
          <a:srcRect/>
          <a:stretch>
            <a:fillRect/>
          </a:stretch>
        </p:blipFill>
        <p:spPr bwMode="auto">
          <a:xfrm>
            <a:off x="5013325" y="2514600"/>
            <a:ext cx="3751263" cy="2514600"/>
          </a:xfrm>
          <a:prstGeom prst="rect">
            <a:avLst/>
          </a:prstGeom>
          <a:noFill/>
          <a:ln w="12700">
            <a:solidFill>
              <a:schemeClr val="tx1"/>
            </a:solidFill>
            <a:miter lim="800000"/>
            <a:headEnd/>
            <a:tailEnd/>
          </a:ln>
        </p:spPr>
      </p:pic>
      <p:sp>
        <p:nvSpPr>
          <p:cNvPr id="67588" name="Slide Number Placeholder 6"/>
          <p:cNvSpPr>
            <a:spLocks noGrp="1"/>
          </p:cNvSpPr>
          <p:nvPr>
            <p:ph type="sldNum" sz="quarter" idx="12"/>
          </p:nvPr>
        </p:nvSpPr>
        <p:spPr>
          <a:noFill/>
        </p:spPr>
        <p:txBody>
          <a:bodyPr/>
          <a:lstStyle/>
          <a:p>
            <a:fld id="{D077C495-415F-49C5-B6D8-F59CAE68F74F}" type="slidenum">
              <a:rPr lang="en-US"/>
              <a:pPr/>
              <a:t>19</a:t>
            </a:fld>
            <a:endParaRPr lang="en-US"/>
          </a:p>
        </p:txBody>
      </p:sp>
      <p:sp>
        <p:nvSpPr>
          <p:cNvPr id="9" name="Footer Placeholder 8"/>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smtClean="0">
                <a:ea typeface="ＭＳ Ｐゴシック" pitchFamily="34" charset="-128"/>
              </a:rPr>
              <a:t>The Media State</a:t>
            </a:r>
          </a:p>
        </p:txBody>
      </p:sp>
      <p:sp>
        <p:nvSpPr>
          <p:cNvPr id="12290" name="Content Placeholder 2"/>
          <p:cNvSpPr>
            <a:spLocks noGrp="1"/>
          </p:cNvSpPr>
          <p:nvPr>
            <p:ph idx="1"/>
          </p:nvPr>
        </p:nvSpPr>
        <p:spPr/>
        <p:txBody>
          <a:bodyPr/>
          <a:lstStyle/>
          <a:p>
            <a:r>
              <a:rPr lang="en-US" smtClean="0">
                <a:ea typeface="ＭＳ Ｐゴシック" pitchFamily="34" charset="-128"/>
              </a:rPr>
              <a:t>United States is world</a:t>
            </a:r>
            <a:r>
              <a:rPr lang="ja-JP" altLang="en-US" smtClean="0">
                <a:ea typeface="ＭＳ Ｐゴシック" pitchFamily="34" charset="-128"/>
              </a:rPr>
              <a:t>’</a:t>
            </a:r>
            <a:r>
              <a:rPr lang="en-US" altLang="ja-JP" smtClean="0">
                <a:ea typeface="ＭＳ Ｐゴシック" pitchFamily="34" charset="-128"/>
              </a:rPr>
              <a:t>s first media state</a:t>
            </a:r>
          </a:p>
          <a:p>
            <a:r>
              <a:rPr lang="en-US" smtClean="0">
                <a:ea typeface="ＭＳ Ｐゴシック" pitchFamily="34" charset="-128"/>
              </a:rPr>
              <a:t>Each year, the average American adult spends</a:t>
            </a:r>
          </a:p>
          <a:p>
            <a:pPr lvl="1">
              <a:buFontTx/>
              <a:buNone/>
            </a:pPr>
            <a:r>
              <a:rPr lang="en-US" smtClean="0">
                <a:ea typeface="ＭＳ Ｐゴシック" pitchFamily="34" charset="-128"/>
              </a:rPr>
              <a:t>1824 hours at work</a:t>
            </a:r>
          </a:p>
          <a:p>
            <a:pPr lvl="1">
              <a:buFontTx/>
              <a:buNone/>
            </a:pPr>
            <a:r>
              <a:rPr lang="en-US" smtClean="0">
                <a:ea typeface="ＭＳ Ｐゴシック" pitchFamily="34" charset="-128"/>
              </a:rPr>
              <a:t>2737 hours sleeping</a:t>
            </a:r>
          </a:p>
          <a:p>
            <a:pPr lvl="1">
              <a:buFontTx/>
              <a:buNone/>
            </a:pPr>
            <a:r>
              <a:rPr lang="en-US" smtClean="0">
                <a:ea typeface="ＭＳ Ｐゴシック" pitchFamily="34" charset="-128"/>
              </a:rPr>
              <a:t>3256 hours exposed to the media</a:t>
            </a:r>
          </a:p>
          <a:p>
            <a:r>
              <a:rPr lang="en-US" smtClean="0">
                <a:ea typeface="ＭＳ Ｐゴシック" pitchFamily="34" charset="-128"/>
              </a:rPr>
              <a:t>Americans experience multiple media exposures  simultaneously</a:t>
            </a:r>
          </a:p>
        </p:txBody>
      </p:sp>
      <p:sp>
        <p:nvSpPr>
          <p:cNvPr id="12291" name="Slide Number Placeholder 5"/>
          <p:cNvSpPr>
            <a:spLocks noGrp="1"/>
          </p:cNvSpPr>
          <p:nvPr>
            <p:ph type="sldNum" sz="quarter" idx="12"/>
          </p:nvPr>
        </p:nvSpPr>
        <p:spPr>
          <a:noFill/>
        </p:spPr>
        <p:txBody>
          <a:bodyPr/>
          <a:lstStyle/>
          <a:p>
            <a:fld id="{564DC18C-DE9A-4797-B598-213EB3C5EAB7}" type="slidenum">
              <a:rPr lang="en-US"/>
              <a:pPr/>
              <a:t>2</a:t>
            </a:fld>
            <a:endParaRPr lang="en-US"/>
          </a:p>
        </p:txBody>
      </p:sp>
      <p:sp>
        <p:nvSpPr>
          <p:cNvPr id="7" name="Footer Placeholder 6"/>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Grp="1" noChangeArrowheads="1"/>
          </p:cNvSpPr>
          <p:nvPr>
            <p:ph type="title" idx="4294967295"/>
          </p:nvPr>
        </p:nvSpPr>
        <p:spPr>
          <a:xfrm>
            <a:off x="457200" y="260350"/>
            <a:ext cx="8185150" cy="1035050"/>
          </a:xfrm>
        </p:spPr>
        <p:txBody>
          <a:bodyPr anchor="ctr"/>
          <a:lstStyle/>
          <a:p>
            <a:pPr eaLnBrk="1" hangingPunct="1"/>
            <a:r>
              <a:rPr lang="en-US" smtClean="0">
                <a:ea typeface="ＭＳ Ｐゴシック" pitchFamily="34" charset="-128"/>
              </a:rPr>
              <a:t>Bias in the Media</a:t>
            </a:r>
          </a:p>
        </p:txBody>
      </p:sp>
      <p:sp>
        <p:nvSpPr>
          <p:cNvPr id="30725" name="Rectangle 5"/>
          <p:cNvSpPr>
            <a:spLocks noGrp="1" noChangeArrowheads="1"/>
          </p:cNvSpPr>
          <p:nvPr>
            <p:ph type="body" idx="4294967295"/>
          </p:nvPr>
        </p:nvSpPr>
        <p:spPr>
          <a:xfrm>
            <a:off x="685800" y="1828800"/>
            <a:ext cx="7956550" cy="4419600"/>
          </a:xfrm>
        </p:spPr>
        <p:txBody>
          <a:bodyPr>
            <a:normAutofit fontScale="92500" lnSpcReduction="10000"/>
          </a:bodyPr>
          <a:lstStyle/>
          <a:p>
            <a:pPr eaLnBrk="1" hangingPunct="1">
              <a:defRPr/>
            </a:pPr>
            <a:r>
              <a:rPr lang="en-US" dirty="0" smtClean="0">
                <a:ea typeface="+mn-ea"/>
              </a:rPr>
              <a:t>Do the Media Have a Partisan Bias?</a:t>
            </a:r>
          </a:p>
          <a:p>
            <a:pPr lvl="1" eaLnBrk="1" hangingPunct="1">
              <a:defRPr/>
            </a:pPr>
            <a:r>
              <a:rPr lang="en-US" dirty="0" smtClean="0"/>
              <a:t>Mainstream media try to practice objectivity </a:t>
            </a:r>
          </a:p>
          <a:p>
            <a:pPr lvl="1" eaLnBrk="1" hangingPunct="1">
              <a:defRPr/>
            </a:pPr>
            <a:r>
              <a:rPr lang="en-US" dirty="0" smtClean="0"/>
              <a:t>But public thinks press is biased</a:t>
            </a:r>
          </a:p>
          <a:p>
            <a:pPr lvl="1" eaLnBrk="1" hangingPunct="1">
              <a:defRPr/>
            </a:pPr>
            <a:r>
              <a:rPr lang="en-US" dirty="0" smtClean="0"/>
              <a:t>Advocacy media is intentionally biased</a:t>
            </a:r>
          </a:p>
          <a:p>
            <a:pPr eaLnBrk="1" hangingPunct="1">
              <a:defRPr/>
            </a:pPr>
            <a:r>
              <a:rPr lang="en-US" dirty="0" smtClean="0">
                <a:ea typeface="+mn-ea"/>
              </a:rPr>
              <a:t>A Commercial Bias?</a:t>
            </a:r>
          </a:p>
          <a:p>
            <a:pPr lvl="1" eaLnBrk="1" hangingPunct="1">
              <a:defRPr/>
            </a:pPr>
            <a:r>
              <a:rPr lang="en-US" dirty="0" smtClean="0"/>
              <a:t>Is the priority to inform or make a profit?</a:t>
            </a:r>
          </a:p>
          <a:p>
            <a:pPr lvl="1" eaLnBrk="1" hangingPunct="1">
              <a:defRPr/>
            </a:pPr>
            <a:r>
              <a:rPr lang="en-US" dirty="0" smtClean="0"/>
              <a:t>Usually means a focus on </a:t>
            </a:r>
            <a:r>
              <a:rPr lang="en-US" b="1" i="1" dirty="0" smtClean="0"/>
              <a:t>infotainment</a:t>
            </a:r>
          </a:p>
          <a:p>
            <a:pPr eaLnBrk="1" hangingPunct="1">
              <a:defRPr/>
            </a:pPr>
            <a:r>
              <a:rPr lang="en-US" dirty="0" smtClean="0">
                <a:ea typeface="+mn-ea"/>
              </a:rPr>
              <a:t>Agenda Setting</a:t>
            </a:r>
          </a:p>
          <a:p>
            <a:pPr lvl="1" eaLnBrk="1" hangingPunct="1">
              <a:defRPr/>
            </a:pPr>
            <a:r>
              <a:rPr lang="en-US" dirty="0" smtClean="0"/>
              <a:t>Tells the audience what to think </a:t>
            </a:r>
            <a:r>
              <a:rPr lang="en-US" i="1" dirty="0" smtClean="0"/>
              <a:t>about</a:t>
            </a:r>
          </a:p>
        </p:txBody>
      </p:sp>
      <p:sp>
        <p:nvSpPr>
          <p:cNvPr id="69635" name="Slide Number Placeholder 5"/>
          <p:cNvSpPr>
            <a:spLocks noGrp="1"/>
          </p:cNvSpPr>
          <p:nvPr>
            <p:ph type="sldNum" sz="quarter" idx="12"/>
          </p:nvPr>
        </p:nvSpPr>
        <p:spPr>
          <a:noFill/>
        </p:spPr>
        <p:txBody>
          <a:bodyPr/>
          <a:lstStyle/>
          <a:p>
            <a:fld id="{414EFD57-9B76-4394-842C-6588E1938B1E}" type="slidenum">
              <a:rPr lang="en-US"/>
              <a:pPr/>
              <a:t>20</a:t>
            </a:fld>
            <a:endParaRPr lang="en-US"/>
          </a:p>
        </p:txBody>
      </p:sp>
      <p:sp>
        <p:nvSpPr>
          <p:cNvPr id="8" name="Footer Placeholder 7"/>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5"/>
          <p:cNvSpPr>
            <a:spLocks noGrp="1" noChangeArrowheads="1"/>
          </p:cNvSpPr>
          <p:nvPr>
            <p:ph type="title" idx="4294967295"/>
          </p:nvPr>
        </p:nvSpPr>
        <p:spPr>
          <a:xfrm>
            <a:off x="381000" y="260350"/>
            <a:ext cx="8261350" cy="868363"/>
          </a:xfrm>
        </p:spPr>
        <p:txBody>
          <a:bodyPr anchor="ctr"/>
          <a:lstStyle/>
          <a:p>
            <a:pPr eaLnBrk="1" hangingPunct="1"/>
            <a:r>
              <a:rPr lang="en-US" sz="3200" smtClean="0">
                <a:ea typeface="ＭＳ Ｐゴシック" pitchFamily="34" charset="-128"/>
              </a:rPr>
              <a:t>The Politics of the Press: How Reporters and Broadcasters Describe Themselves</a:t>
            </a:r>
          </a:p>
        </p:txBody>
      </p:sp>
      <p:pic>
        <p:nvPicPr>
          <p:cNvPr id="75778" name="Picture 10" descr="MED_graphic02"/>
          <p:cNvPicPr>
            <a:picLocks noChangeAspect="1" noChangeArrowheads="1"/>
          </p:cNvPicPr>
          <p:nvPr/>
        </p:nvPicPr>
        <p:blipFill>
          <a:blip r:embed="rId3" cstate="print"/>
          <a:srcRect/>
          <a:stretch>
            <a:fillRect/>
          </a:stretch>
        </p:blipFill>
        <p:spPr bwMode="auto">
          <a:xfrm>
            <a:off x="1201738" y="1676400"/>
            <a:ext cx="6418262" cy="4419600"/>
          </a:xfrm>
          <a:prstGeom prst="rect">
            <a:avLst/>
          </a:prstGeom>
          <a:noFill/>
          <a:ln w="9525">
            <a:noFill/>
            <a:miter lim="800000"/>
            <a:headEnd/>
            <a:tailEnd/>
          </a:ln>
        </p:spPr>
      </p:pic>
      <p:sp>
        <p:nvSpPr>
          <p:cNvPr id="75779" name="Slide Number Placeholder 5"/>
          <p:cNvSpPr>
            <a:spLocks noGrp="1"/>
          </p:cNvSpPr>
          <p:nvPr>
            <p:ph type="sldNum" sz="quarter" idx="12"/>
          </p:nvPr>
        </p:nvSpPr>
        <p:spPr>
          <a:noFill/>
        </p:spPr>
        <p:txBody>
          <a:bodyPr/>
          <a:lstStyle/>
          <a:p>
            <a:fld id="{80460631-AA65-4F7D-B093-1A8037EC275D}" type="slidenum">
              <a:rPr lang="en-US"/>
              <a:pPr/>
              <a:t>21</a:t>
            </a:fld>
            <a:endParaRPr lang="en-US"/>
          </a:p>
        </p:txBody>
      </p:sp>
      <p:sp>
        <p:nvSpPr>
          <p:cNvPr id="8" name="Footer Placeholder 7"/>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title" idx="4294967295"/>
          </p:nvPr>
        </p:nvSpPr>
        <p:spPr>
          <a:xfrm>
            <a:off x="381000" y="304800"/>
            <a:ext cx="8261350" cy="823913"/>
          </a:xfrm>
        </p:spPr>
        <p:txBody>
          <a:bodyPr anchor="ctr"/>
          <a:lstStyle/>
          <a:p>
            <a:pPr eaLnBrk="1" hangingPunct="1"/>
            <a:r>
              <a:rPr lang="en-US" smtClean="0">
                <a:ea typeface="ＭＳ Ｐゴシック" pitchFamily="34" charset="-128"/>
              </a:rPr>
              <a:t>The Media</a:t>
            </a:r>
            <a:r>
              <a:rPr lang="ja-JP" altLang="en-US" smtClean="0">
                <a:ea typeface="ＭＳ Ｐゴシック" pitchFamily="34" charset="-128"/>
              </a:rPr>
              <a:t>’</a:t>
            </a:r>
            <a:r>
              <a:rPr lang="en-US" altLang="ja-JP" smtClean="0">
                <a:ea typeface="ＭＳ Ｐゴシック" pitchFamily="34" charset="-128"/>
              </a:rPr>
              <a:t>s Functions</a:t>
            </a:r>
            <a:endParaRPr lang="en-US" smtClean="0">
              <a:ea typeface="ＭＳ Ｐゴシック" pitchFamily="34" charset="-128"/>
            </a:endParaRPr>
          </a:p>
        </p:txBody>
      </p:sp>
      <p:sp>
        <p:nvSpPr>
          <p:cNvPr id="14338" name="Rectangle 8"/>
          <p:cNvSpPr>
            <a:spLocks noGrp="1" noChangeArrowheads="1"/>
          </p:cNvSpPr>
          <p:nvPr>
            <p:ph type="body" idx="4294967295"/>
          </p:nvPr>
        </p:nvSpPr>
        <p:spPr>
          <a:xfrm>
            <a:off x="685800" y="1752600"/>
            <a:ext cx="7956550" cy="4343400"/>
          </a:xfrm>
        </p:spPr>
        <p:txBody>
          <a:bodyPr/>
          <a:lstStyle/>
          <a:p>
            <a:pPr eaLnBrk="1" hangingPunct="1">
              <a:spcAft>
                <a:spcPct val="10000"/>
              </a:spcAft>
            </a:pPr>
            <a:r>
              <a:rPr lang="en-US" sz="2800" smtClean="0">
                <a:ea typeface="ＭＳ Ｐゴシック" pitchFamily="34" charset="-128"/>
              </a:rPr>
              <a:t>Entertainment</a:t>
            </a:r>
          </a:p>
          <a:p>
            <a:pPr eaLnBrk="1" hangingPunct="1">
              <a:spcAft>
                <a:spcPct val="10000"/>
              </a:spcAft>
            </a:pPr>
            <a:r>
              <a:rPr lang="en-US" sz="2800" smtClean="0">
                <a:ea typeface="ＭＳ Ｐゴシック" pitchFamily="34" charset="-128"/>
              </a:rPr>
              <a:t>Reporting the news</a:t>
            </a:r>
          </a:p>
          <a:p>
            <a:pPr eaLnBrk="1" hangingPunct="1">
              <a:spcAft>
                <a:spcPct val="10000"/>
              </a:spcAft>
            </a:pPr>
            <a:r>
              <a:rPr lang="en-US" sz="2800" smtClean="0">
                <a:ea typeface="ＭＳ Ｐゴシック" pitchFamily="34" charset="-128"/>
              </a:rPr>
              <a:t>Identifying public problems</a:t>
            </a:r>
          </a:p>
          <a:p>
            <a:pPr lvl="1" eaLnBrk="1" hangingPunct="1"/>
            <a:r>
              <a:rPr lang="en-US" sz="2400" smtClean="0">
                <a:ea typeface="ＭＳ Ｐゴシック" pitchFamily="34" charset="-128"/>
              </a:rPr>
              <a:t>Setting the public agenda</a:t>
            </a:r>
          </a:p>
          <a:p>
            <a:pPr lvl="1" eaLnBrk="1" hangingPunct="1"/>
            <a:r>
              <a:rPr lang="en-US" sz="2400" smtClean="0">
                <a:ea typeface="ＭＳ Ｐゴシック" pitchFamily="34" charset="-128"/>
              </a:rPr>
              <a:t>Investigative function</a:t>
            </a:r>
          </a:p>
          <a:p>
            <a:pPr eaLnBrk="1" hangingPunct="1">
              <a:spcAft>
                <a:spcPct val="10000"/>
              </a:spcAft>
            </a:pPr>
            <a:r>
              <a:rPr lang="en-US" sz="2800" smtClean="0">
                <a:ea typeface="ＭＳ Ｐゴシック" pitchFamily="34" charset="-128"/>
              </a:rPr>
              <a:t>Socializing new generations</a:t>
            </a:r>
          </a:p>
          <a:p>
            <a:pPr eaLnBrk="1" hangingPunct="1">
              <a:spcAft>
                <a:spcPct val="10000"/>
              </a:spcAft>
            </a:pPr>
            <a:r>
              <a:rPr lang="en-US" sz="2800" smtClean="0">
                <a:ea typeface="ＭＳ Ｐゴシック" pitchFamily="34" charset="-128"/>
              </a:rPr>
              <a:t>Providing a political forum</a:t>
            </a:r>
          </a:p>
          <a:p>
            <a:pPr eaLnBrk="1" hangingPunct="1">
              <a:spcAft>
                <a:spcPct val="10000"/>
              </a:spcAft>
            </a:pPr>
            <a:r>
              <a:rPr lang="en-US" sz="2800" smtClean="0">
                <a:ea typeface="ＭＳ Ｐゴシック" pitchFamily="34" charset="-128"/>
              </a:rPr>
              <a:t>Making profits</a:t>
            </a:r>
          </a:p>
        </p:txBody>
      </p:sp>
      <p:sp>
        <p:nvSpPr>
          <p:cNvPr id="14339" name="Slide Number Placeholder 5"/>
          <p:cNvSpPr>
            <a:spLocks noGrp="1"/>
          </p:cNvSpPr>
          <p:nvPr>
            <p:ph type="sldNum" sz="quarter" idx="12"/>
          </p:nvPr>
        </p:nvSpPr>
        <p:spPr>
          <a:noFill/>
        </p:spPr>
        <p:txBody>
          <a:bodyPr/>
          <a:lstStyle/>
          <a:p>
            <a:fld id="{1F47CA7B-A0DD-458A-8BD8-23AB4D3FD769}" type="slidenum">
              <a:rPr lang="en-US"/>
              <a:pPr/>
              <a:t>3</a:t>
            </a:fld>
            <a:endParaRPr lang="en-US"/>
          </a:p>
        </p:txBody>
      </p:sp>
      <p:sp>
        <p:nvSpPr>
          <p:cNvPr id="8" name="Footer Placeholder 7"/>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title"/>
          </p:nvPr>
        </p:nvSpPr>
        <p:spPr/>
        <p:txBody>
          <a:bodyPr anchor="ctr"/>
          <a:lstStyle/>
          <a:p>
            <a:pPr eaLnBrk="1" hangingPunct="1"/>
            <a:r>
              <a:rPr lang="en-US" smtClean="0">
                <a:ea typeface="ＭＳ Ｐゴシック" pitchFamily="34" charset="-128"/>
              </a:rPr>
              <a:t>History of the Media in the U.S.</a:t>
            </a:r>
          </a:p>
        </p:txBody>
      </p:sp>
      <p:sp>
        <p:nvSpPr>
          <p:cNvPr id="16386" name="Rectangle 12"/>
          <p:cNvSpPr>
            <a:spLocks noGrp="1" noChangeArrowheads="1"/>
          </p:cNvSpPr>
          <p:nvPr>
            <p:ph sz="half" idx="1"/>
          </p:nvPr>
        </p:nvSpPr>
        <p:spPr/>
        <p:txBody>
          <a:bodyPr/>
          <a:lstStyle/>
          <a:p>
            <a:pPr eaLnBrk="1" hangingPunct="1"/>
            <a:r>
              <a:rPr lang="en-US" smtClean="0">
                <a:ea typeface="ＭＳ Ｐゴシック" pitchFamily="34" charset="-128"/>
              </a:rPr>
              <a:t>Rise of the political press</a:t>
            </a:r>
          </a:p>
          <a:p>
            <a:pPr eaLnBrk="1" hangingPunct="1"/>
            <a:r>
              <a:rPr lang="en-US" smtClean="0">
                <a:ea typeface="ＭＳ Ｐゴシック" pitchFamily="34" charset="-128"/>
              </a:rPr>
              <a:t>Development of mass-readership newspapers</a:t>
            </a:r>
          </a:p>
          <a:p>
            <a:pPr eaLnBrk="1" hangingPunct="1"/>
            <a:r>
              <a:rPr lang="en-US" smtClean="0">
                <a:ea typeface="ＭＳ Ｐゴシック" pitchFamily="34" charset="-128"/>
              </a:rPr>
              <a:t>Popular press and yellow journalism</a:t>
            </a:r>
          </a:p>
          <a:p>
            <a:pPr eaLnBrk="1" hangingPunct="1"/>
            <a:r>
              <a:rPr lang="en-US" smtClean="0">
                <a:ea typeface="ＭＳ Ｐゴシック" pitchFamily="34" charset="-128"/>
              </a:rPr>
              <a:t>Age of the electromagnetic signal</a:t>
            </a:r>
          </a:p>
        </p:txBody>
      </p:sp>
      <p:pic>
        <p:nvPicPr>
          <p:cNvPr id="16387" name="Picture 10"/>
          <p:cNvPicPr>
            <a:picLocks noChangeAspect="1" noChangeArrowheads="1"/>
          </p:cNvPicPr>
          <p:nvPr/>
        </p:nvPicPr>
        <p:blipFill>
          <a:blip r:embed="rId3" cstate="print"/>
          <a:srcRect l="9308" t="28041" r="32198" b="12540"/>
          <a:stretch>
            <a:fillRect/>
          </a:stretch>
        </p:blipFill>
        <p:spPr bwMode="auto">
          <a:xfrm>
            <a:off x="4686300" y="2514600"/>
            <a:ext cx="4229100" cy="2819400"/>
          </a:xfrm>
          <a:prstGeom prst="rect">
            <a:avLst/>
          </a:prstGeom>
          <a:noFill/>
          <a:ln w="9525">
            <a:noFill/>
            <a:miter lim="800000"/>
            <a:headEnd/>
            <a:tailEnd/>
          </a:ln>
        </p:spPr>
      </p:pic>
      <p:sp>
        <p:nvSpPr>
          <p:cNvPr id="16388" name="Slide Number Placeholder 6"/>
          <p:cNvSpPr>
            <a:spLocks noGrp="1"/>
          </p:cNvSpPr>
          <p:nvPr>
            <p:ph type="sldNum" sz="quarter" idx="12"/>
          </p:nvPr>
        </p:nvSpPr>
        <p:spPr>
          <a:noFill/>
        </p:spPr>
        <p:txBody>
          <a:bodyPr/>
          <a:lstStyle/>
          <a:p>
            <a:fld id="{4A2A15E8-C81F-48D8-99D6-21B5D960D120}" type="slidenum">
              <a:rPr lang="en-US"/>
              <a:pPr/>
              <a:t>4</a:t>
            </a:fld>
            <a:endParaRPr lang="en-US"/>
          </a:p>
        </p:txBody>
      </p:sp>
      <p:sp>
        <p:nvSpPr>
          <p:cNvPr id="9" name="Footer Placeholder 8"/>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
          <p:cNvSpPr>
            <a:spLocks noGrp="1" noChangeArrowheads="1"/>
          </p:cNvSpPr>
          <p:nvPr>
            <p:ph type="title" idx="4294967295"/>
          </p:nvPr>
        </p:nvSpPr>
        <p:spPr>
          <a:xfrm>
            <a:off x="304800" y="260350"/>
            <a:ext cx="8337550" cy="1111250"/>
          </a:xfrm>
        </p:spPr>
        <p:txBody>
          <a:bodyPr anchor="ctr"/>
          <a:lstStyle/>
          <a:p>
            <a:pPr eaLnBrk="1" hangingPunct="1"/>
            <a:r>
              <a:rPr lang="en-US" smtClean="0">
                <a:ea typeface="ＭＳ Ｐゴシック" pitchFamily="34" charset="-128"/>
              </a:rPr>
              <a:t>Revolution of Electronic Media</a:t>
            </a:r>
          </a:p>
        </p:txBody>
      </p:sp>
      <p:sp>
        <p:nvSpPr>
          <p:cNvPr id="9221" name="Rectangle 7"/>
          <p:cNvSpPr>
            <a:spLocks noGrp="1" noChangeArrowheads="1"/>
          </p:cNvSpPr>
          <p:nvPr>
            <p:ph type="body" idx="4294967295"/>
          </p:nvPr>
        </p:nvSpPr>
        <p:spPr>
          <a:xfrm>
            <a:off x="457200" y="1752600"/>
            <a:ext cx="4321175" cy="4343400"/>
          </a:xfrm>
        </p:spPr>
        <p:txBody>
          <a:bodyPr>
            <a:normAutofit lnSpcReduction="10000"/>
          </a:bodyPr>
          <a:lstStyle/>
          <a:p>
            <a:pPr eaLnBrk="1" hangingPunct="1">
              <a:spcAft>
                <a:spcPct val="10000"/>
              </a:spcAft>
              <a:defRPr/>
            </a:pPr>
            <a:r>
              <a:rPr lang="en-US" dirty="0" smtClean="0">
                <a:ea typeface="+mn-ea"/>
              </a:rPr>
              <a:t>Cable TV</a:t>
            </a:r>
          </a:p>
          <a:p>
            <a:pPr lvl="1" eaLnBrk="1" hangingPunct="1">
              <a:defRPr/>
            </a:pPr>
            <a:r>
              <a:rPr lang="en-US" dirty="0" smtClean="0"/>
              <a:t>Narrowcasting</a:t>
            </a:r>
          </a:p>
          <a:p>
            <a:pPr eaLnBrk="1" hangingPunct="1">
              <a:spcAft>
                <a:spcPct val="10000"/>
              </a:spcAft>
              <a:defRPr/>
            </a:pPr>
            <a:r>
              <a:rPr lang="en-US" dirty="0" smtClean="0">
                <a:ea typeface="+mn-ea"/>
              </a:rPr>
              <a:t>Talk show politics</a:t>
            </a:r>
          </a:p>
          <a:p>
            <a:pPr eaLnBrk="1" hangingPunct="1">
              <a:spcAft>
                <a:spcPct val="10000"/>
              </a:spcAft>
              <a:defRPr/>
            </a:pPr>
            <a:r>
              <a:rPr lang="en-US" dirty="0" smtClean="0">
                <a:ea typeface="+mn-ea"/>
              </a:rPr>
              <a:t>The Internet</a:t>
            </a:r>
          </a:p>
          <a:p>
            <a:pPr lvl="1" eaLnBrk="1" hangingPunct="1">
              <a:spcAft>
                <a:spcPct val="10000"/>
              </a:spcAft>
              <a:defRPr/>
            </a:pPr>
            <a:r>
              <a:rPr lang="en-US" dirty="0" smtClean="0"/>
              <a:t>Broadcasting</a:t>
            </a:r>
          </a:p>
          <a:p>
            <a:pPr lvl="1" eaLnBrk="1" hangingPunct="1">
              <a:spcAft>
                <a:spcPct val="10000"/>
              </a:spcAft>
              <a:defRPr/>
            </a:pPr>
            <a:r>
              <a:rPr lang="en-US" dirty="0" smtClean="0"/>
              <a:t>Blogging</a:t>
            </a:r>
          </a:p>
          <a:p>
            <a:pPr lvl="1" eaLnBrk="1" hangingPunct="1">
              <a:spcAft>
                <a:spcPct val="10000"/>
              </a:spcAft>
              <a:defRPr/>
            </a:pPr>
            <a:r>
              <a:rPr lang="en-US" dirty="0" smtClean="0"/>
              <a:t>Podcasting</a:t>
            </a:r>
          </a:p>
          <a:p>
            <a:pPr lvl="1" eaLnBrk="1" hangingPunct="1">
              <a:spcAft>
                <a:spcPct val="10000"/>
              </a:spcAft>
              <a:defRPr/>
            </a:pPr>
            <a:r>
              <a:rPr lang="en-US" dirty="0" smtClean="0"/>
              <a:t>Social media </a:t>
            </a:r>
          </a:p>
        </p:txBody>
      </p:sp>
      <p:pic>
        <p:nvPicPr>
          <p:cNvPr id="18435" name="Picture 4"/>
          <p:cNvPicPr>
            <a:picLocks noChangeAspect="1" noChangeArrowheads="1"/>
          </p:cNvPicPr>
          <p:nvPr/>
        </p:nvPicPr>
        <p:blipFill>
          <a:blip r:embed="rId3" cstate="print"/>
          <a:srcRect/>
          <a:stretch>
            <a:fillRect/>
          </a:stretch>
        </p:blipFill>
        <p:spPr bwMode="auto">
          <a:xfrm>
            <a:off x="4968875" y="2362200"/>
            <a:ext cx="3773488" cy="3103563"/>
          </a:xfrm>
          <a:prstGeom prst="rect">
            <a:avLst/>
          </a:prstGeom>
          <a:noFill/>
          <a:ln w="12700">
            <a:solidFill>
              <a:schemeClr val="tx1"/>
            </a:solidFill>
            <a:miter lim="800000"/>
            <a:headEnd/>
            <a:tailEnd/>
          </a:ln>
        </p:spPr>
      </p:pic>
      <p:sp>
        <p:nvSpPr>
          <p:cNvPr id="18436" name="Rectangle 5"/>
          <p:cNvSpPr>
            <a:spLocks noChangeArrowheads="1"/>
          </p:cNvSpPr>
          <p:nvPr/>
        </p:nvSpPr>
        <p:spPr bwMode="auto">
          <a:xfrm>
            <a:off x="5410200" y="5486400"/>
            <a:ext cx="3505200" cy="400050"/>
          </a:xfrm>
          <a:prstGeom prst="rect">
            <a:avLst/>
          </a:prstGeom>
          <a:noFill/>
          <a:ln w="9525">
            <a:noFill/>
            <a:miter lim="800000"/>
            <a:headEnd/>
            <a:tailEnd/>
          </a:ln>
        </p:spPr>
        <p:txBody>
          <a:bodyPr>
            <a:spAutoFit/>
          </a:bodyPr>
          <a:lstStyle/>
          <a:p>
            <a:pPr algn="r"/>
            <a:r>
              <a:rPr lang="en-US" sz="1000">
                <a:solidFill>
                  <a:srgbClr val="000000"/>
                </a:solidFill>
              </a:rPr>
              <a:t>Rush Limbaugh</a:t>
            </a:r>
          </a:p>
          <a:p>
            <a:pPr algn="r"/>
            <a:r>
              <a:rPr lang="en-US" sz="1000">
                <a:solidFill>
                  <a:srgbClr val="000000"/>
                </a:solidFill>
              </a:rPr>
              <a:t>AP Photo/Lennox McLendon</a:t>
            </a:r>
          </a:p>
        </p:txBody>
      </p:sp>
      <p:sp>
        <p:nvSpPr>
          <p:cNvPr id="18437" name="Slide Number Placeholder 7"/>
          <p:cNvSpPr>
            <a:spLocks noGrp="1"/>
          </p:cNvSpPr>
          <p:nvPr>
            <p:ph type="sldNum" sz="quarter" idx="12"/>
          </p:nvPr>
        </p:nvSpPr>
        <p:spPr>
          <a:noFill/>
        </p:spPr>
        <p:txBody>
          <a:bodyPr/>
          <a:lstStyle/>
          <a:p>
            <a:fld id="{24E4A9AE-713C-4B60-AF11-249705E92C13}" type="slidenum">
              <a:rPr lang="en-US"/>
              <a:pPr/>
              <a:t>5</a:t>
            </a:fld>
            <a:endParaRPr lang="en-US"/>
          </a:p>
        </p:txBody>
      </p:sp>
      <p:sp>
        <p:nvSpPr>
          <p:cNvPr id="10" name="Footer Placeholder 9"/>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2" name="Rectangle 6"/>
          <p:cNvSpPr>
            <a:spLocks noGrp="1" noChangeArrowheads="1"/>
          </p:cNvSpPr>
          <p:nvPr>
            <p:ph type="title" idx="4294967295"/>
          </p:nvPr>
        </p:nvSpPr>
        <p:spPr>
          <a:xfrm>
            <a:off x="457200" y="260350"/>
            <a:ext cx="8185150" cy="1187450"/>
          </a:xfrm>
        </p:spPr>
        <p:txBody>
          <a:bodyPr anchor="t">
            <a:normAutofit fontScale="90000"/>
          </a:bodyPr>
          <a:lstStyle/>
          <a:p>
            <a:pPr eaLnBrk="1" hangingPunct="1">
              <a:defRPr/>
            </a:pPr>
            <a:r>
              <a:rPr lang="en-US" dirty="0" smtClean="0">
                <a:ea typeface="+mj-ea"/>
              </a:rPr>
              <a:t>Number of Years After Introduction to Attract Fifty Million Users</a:t>
            </a:r>
          </a:p>
        </p:txBody>
      </p:sp>
      <p:pic>
        <p:nvPicPr>
          <p:cNvPr id="10245" name="Picture 24" descr="CNG_Table04"/>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1371600" y="2057400"/>
            <a:ext cx="6513401" cy="3352800"/>
          </a:xfrm>
          <a:prstGeom prst="rect">
            <a:avLst/>
          </a:prstGeom>
          <a:noFill/>
          <a:ln w="9525">
            <a:noFill/>
            <a:miter lim="800000"/>
            <a:headEnd/>
            <a:tailEnd/>
          </a:ln>
        </p:spPr>
      </p:pic>
      <p:sp>
        <p:nvSpPr>
          <p:cNvPr id="20483" name="Slide Number Placeholder 5"/>
          <p:cNvSpPr>
            <a:spLocks noGrp="1"/>
          </p:cNvSpPr>
          <p:nvPr>
            <p:ph type="sldNum" sz="quarter" idx="12"/>
          </p:nvPr>
        </p:nvSpPr>
        <p:spPr>
          <a:noFill/>
        </p:spPr>
        <p:txBody>
          <a:bodyPr/>
          <a:lstStyle/>
          <a:p>
            <a:fld id="{F6BC45F7-CC08-4E66-9DA3-1F31D6A4FBD7}" type="slidenum">
              <a:rPr lang="en-US"/>
              <a:pPr/>
              <a:t>6</a:t>
            </a:fld>
            <a:endParaRPr lang="en-US"/>
          </a:p>
        </p:txBody>
      </p:sp>
      <p:sp>
        <p:nvSpPr>
          <p:cNvPr id="8" name="Footer Placeholder 7"/>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3"/>
          <p:cNvSpPr>
            <a:spLocks noGrp="1" noChangeArrowheads="1"/>
          </p:cNvSpPr>
          <p:nvPr>
            <p:ph type="title" idx="4294967295"/>
          </p:nvPr>
        </p:nvSpPr>
        <p:spPr>
          <a:xfrm>
            <a:off x="304800" y="304800"/>
            <a:ext cx="8337550" cy="823913"/>
          </a:xfrm>
        </p:spPr>
        <p:txBody>
          <a:bodyPr anchor="ctr"/>
          <a:lstStyle/>
          <a:p>
            <a:pPr eaLnBrk="1" hangingPunct="1"/>
            <a:r>
              <a:rPr lang="en-US" smtClean="0">
                <a:ea typeface="ＭＳ Ｐゴシック" pitchFamily="34" charset="-128"/>
              </a:rPr>
              <a:t>The Primacy of Television</a:t>
            </a:r>
          </a:p>
        </p:txBody>
      </p:sp>
      <p:sp>
        <p:nvSpPr>
          <p:cNvPr id="22530" name="Rectangle 14"/>
          <p:cNvSpPr>
            <a:spLocks noGrp="1" noChangeArrowheads="1"/>
          </p:cNvSpPr>
          <p:nvPr>
            <p:ph type="body" idx="4294967295"/>
          </p:nvPr>
        </p:nvSpPr>
        <p:spPr>
          <a:xfrm>
            <a:off x="609600" y="1706563"/>
            <a:ext cx="4591050" cy="4541837"/>
          </a:xfrm>
        </p:spPr>
        <p:txBody>
          <a:bodyPr/>
          <a:lstStyle/>
          <a:p>
            <a:pPr eaLnBrk="1" hangingPunct="1"/>
            <a:r>
              <a:rPr lang="en-US" sz="2600" smtClean="0">
                <a:ea typeface="ＭＳ Ｐゴシック" pitchFamily="34" charset="-128"/>
              </a:rPr>
              <a:t>Currently the most influential type of media is television.</a:t>
            </a:r>
          </a:p>
          <a:p>
            <a:pPr lvl="1" eaLnBrk="1" hangingPunct="1"/>
            <a:r>
              <a:rPr lang="en-US" sz="2200" smtClean="0">
                <a:ea typeface="ＭＳ Ｐゴシック" pitchFamily="34" charset="-128"/>
              </a:rPr>
              <a:t>Internet is gaining quickly </a:t>
            </a:r>
          </a:p>
          <a:p>
            <a:pPr eaLnBrk="1" hangingPunct="1"/>
            <a:r>
              <a:rPr lang="en-US" sz="2600" smtClean="0">
                <a:ea typeface="ＭＳ Ｐゴシック" pitchFamily="34" charset="-128"/>
              </a:rPr>
              <a:t>In 1963, the major networks devoted only 11 minutes a </a:t>
            </a:r>
            <a:br>
              <a:rPr lang="en-US" sz="2600" smtClean="0">
                <a:ea typeface="ＭＳ Ｐゴシック" pitchFamily="34" charset="-128"/>
              </a:rPr>
            </a:br>
            <a:r>
              <a:rPr lang="en-US" sz="2600" smtClean="0">
                <a:ea typeface="ＭＳ Ｐゴシック" pitchFamily="34" charset="-128"/>
              </a:rPr>
              <a:t>day to national news (a 15-minute show minus ad time). Today it</a:t>
            </a:r>
            <a:r>
              <a:rPr lang="ja-JP" altLang="en-US" sz="2600" smtClean="0">
                <a:ea typeface="ＭＳ Ｐゴシック" pitchFamily="34" charset="-128"/>
              </a:rPr>
              <a:t>’</a:t>
            </a:r>
            <a:r>
              <a:rPr lang="en-US" altLang="ja-JP" sz="2600" smtClean="0">
                <a:ea typeface="ＭＳ Ｐゴシック" pitchFamily="34" charset="-128"/>
              </a:rPr>
              <a:t>s about three hours. </a:t>
            </a:r>
          </a:p>
          <a:p>
            <a:pPr eaLnBrk="1" hangingPunct="1"/>
            <a:r>
              <a:rPr lang="en-US" sz="2600" smtClean="0">
                <a:ea typeface="ＭＳ Ｐゴシック" pitchFamily="34" charset="-128"/>
              </a:rPr>
              <a:t>Many all-news channels are also available.</a:t>
            </a:r>
          </a:p>
        </p:txBody>
      </p:sp>
      <p:pic>
        <p:nvPicPr>
          <p:cNvPr id="22531" name="Picture 11"/>
          <p:cNvPicPr>
            <a:picLocks noChangeAspect="1" noChangeArrowheads="1"/>
          </p:cNvPicPr>
          <p:nvPr/>
        </p:nvPicPr>
        <p:blipFill>
          <a:blip r:embed="rId3" cstate="print"/>
          <a:srcRect/>
          <a:stretch>
            <a:fillRect/>
          </a:stretch>
        </p:blipFill>
        <p:spPr bwMode="auto">
          <a:xfrm>
            <a:off x="5638800" y="2438400"/>
            <a:ext cx="3200400" cy="2373313"/>
          </a:xfrm>
          <a:prstGeom prst="rect">
            <a:avLst/>
          </a:prstGeom>
          <a:noFill/>
          <a:ln w="12700">
            <a:solidFill>
              <a:schemeClr val="tx1"/>
            </a:solidFill>
            <a:miter lim="800000"/>
            <a:headEnd/>
            <a:tailEnd/>
          </a:ln>
        </p:spPr>
      </p:pic>
      <p:sp>
        <p:nvSpPr>
          <p:cNvPr id="22532" name="Rectangle 12"/>
          <p:cNvSpPr>
            <a:spLocks noChangeArrowheads="1"/>
          </p:cNvSpPr>
          <p:nvPr/>
        </p:nvSpPr>
        <p:spPr bwMode="auto">
          <a:xfrm>
            <a:off x="5715000" y="4876800"/>
            <a:ext cx="3281363" cy="400050"/>
          </a:xfrm>
          <a:prstGeom prst="rect">
            <a:avLst/>
          </a:prstGeom>
          <a:noFill/>
          <a:ln w="9525">
            <a:noFill/>
            <a:miter lim="800000"/>
            <a:headEnd/>
            <a:tailEnd/>
          </a:ln>
        </p:spPr>
        <p:txBody>
          <a:bodyPr>
            <a:spAutoFit/>
          </a:bodyPr>
          <a:lstStyle/>
          <a:p>
            <a:pPr algn="r"/>
            <a:r>
              <a:rPr lang="en-US" sz="1000" i="1">
                <a:solidFill>
                  <a:srgbClr val="000000"/>
                </a:solidFill>
              </a:rPr>
              <a:t>The Daily Show</a:t>
            </a:r>
            <a:r>
              <a:rPr lang="en-US" sz="1000">
                <a:solidFill>
                  <a:srgbClr val="000000"/>
                </a:solidFill>
              </a:rPr>
              <a:t> often features political guests.</a:t>
            </a:r>
          </a:p>
          <a:p>
            <a:pPr algn="r"/>
            <a:r>
              <a:rPr lang="en-US" sz="1000">
                <a:solidFill>
                  <a:srgbClr val="000000"/>
                </a:solidFill>
              </a:rPr>
              <a:t>Courtesy of </a:t>
            </a:r>
            <a:r>
              <a:rPr lang="en-US" sz="1000" i="1">
                <a:solidFill>
                  <a:srgbClr val="000000"/>
                </a:solidFill>
              </a:rPr>
              <a:t>The Daily Show</a:t>
            </a:r>
            <a:endParaRPr lang="en-US" sz="1000">
              <a:solidFill>
                <a:srgbClr val="000000"/>
              </a:solidFill>
            </a:endParaRPr>
          </a:p>
        </p:txBody>
      </p:sp>
      <p:sp>
        <p:nvSpPr>
          <p:cNvPr id="22533" name="Slide Number Placeholder 7"/>
          <p:cNvSpPr>
            <a:spLocks noGrp="1"/>
          </p:cNvSpPr>
          <p:nvPr>
            <p:ph type="sldNum" sz="quarter" idx="12"/>
          </p:nvPr>
        </p:nvSpPr>
        <p:spPr>
          <a:noFill/>
        </p:spPr>
        <p:txBody>
          <a:bodyPr/>
          <a:lstStyle/>
          <a:p>
            <a:fld id="{61144DEE-3A03-4556-9F3E-4510343C8E3B}" type="slidenum">
              <a:rPr lang="en-US"/>
              <a:pPr/>
              <a:t>7</a:t>
            </a:fld>
            <a:endParaRPr lang="en-US"/>
          </a:p>
        </p:txBody>
      </p:sp>
      <p:sp>
        <p:nvSpPr>
          <p:cNvPr id="10" name="Footer Placeholder 9"/>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Grp="1" noChangeArrowheads="1"/>
          </p:cNvSpPr>
          <p:nvPr>
            <p:ph type="title" idx="4294967295"/>
          </p:nvPr>
        </p:nvSpPr>
        <p:spPr>
          <a:xfrm>
            <a:off x="381000" y="304800"/>
            <a:ext cx="8185150" cy="747713"/>
          </a:xfrm>
        </p:spPr>
        <p:txBody>
          <a:bodyPr anchor="ctr"/>
          <a:lstStyle/>
          <a:p>
            <a:pPr eaLnBrk="1" hangingPunct="1"/>
            <a:r>
              <a:rPr lang="en-US" smtClean="0">
                <a:ea typeface="ＭＳ Ｐゴシック" pitchFamily="34" charset="-128"/>
              </a:rPr>
              <a:t>The Primacy of Television </a:t>
            </a:r>
            <a:r>
              <a:rPr lang="en-US" sz="3600" smtClean="0">
                <a:ea typeface="ＭＳ Ｐゴシック" pitchFamily="34" charset="-128"/>
              </a:rPr>
              <a:t>(cont)</a:t>
            </a:r>
          </a:p>
        </p:txBody>
      </p:sp>
      <p:sp>
        <p:nvSpPr>
          <p:cNvPr id="12293" name="Rectangle 7"/>
          <p:cNvSpPr>
            <a:spLocks noGrp="1" noChangeArrowheads="1"/>
          </p:cNvSpPr>
          <p:nvPr>
            <p:ph type="body" idx="4294967295"/>
          </p:nvPr>
        </p:nvSpPr>
        <p:spPr>
          <a:xfrm>
            <a:off x="457200" y="1752600"/>
            <a:ext cx="4419600" cy="4038600"/>
          </a:xfrm>
        </p:spPr>
        <p:txBody>
          <a:bodyPr>
            <a:normAutofit fontScale="92500"/>
          </a:bodyPr>
          <a:lstStyle/>
          <a:p>
            <a:pPr eaLnBrk="1" hangingPunct="1">
              <a:defRPr/>
            </a:pPr>
            <a:r>
              <a:rPr lang="en-US" dirty="0" smtClean="0">
                <a:ea typeface="+mn-ea"/>
              </a:rPr>
              <a:t>Television influences the political process </a:t>
            </a:r>
          </a:p>
          <a:p>
            <a:pPr lvl="1" eaLnBrk="1" hangingPunct="1">
              <a:defRPr/>
            </a:pPr>
            <a:r>
              <a:rPr lang="en-US" dirty="0" smtClean="0"/>
              <a:t>Viewers can actually see news and history as it is happening</a:t>
            </a:r>
          </a:p>
          <a:p>
            <a:pPr lvl="1" eaLnBrk="1" hangingPunct="1">
              <a:defRPr/>
            </a:pPr>
            <a:r>
              <a:rPr lang="en-US" dirty="0" smtClean="0"/>
              <a:t>Relies more on pictures than words</a:t>
            </a:r>
          </a:p>
          <a:p>
            <a:pPr lvl="1" eaLnBrk="1" hangingPunct="1">
              <a:defRPr/>
            </a:pPr>
            <a:r>
              <a:rPr lang="en-US" dirty="0" smtClean="0"/>
              <a:t>Pressure to sensationalize or trivialize</a:t>
            </a:r>
          </a:p>
        </p:txBody>
      </p:sp>
      <p:pic>
        <p:nvPicPr>
          <p:cNvPr id="24579" name="Picture 4"/>
          <p:cNvPicPr>
            <a:picLocks noChangeAspect="1" noChangeArrowheads="1"/>
          </p:cNvPicPr>
          <p:nvPr/>
        </p:nvPicPr>
        <p:blipFill>
          <a:blip r:embed="rId3" cstate="print"/>
          <a:srcRect/>
          <a:stretch>
            <a:fillRect/>
          </a:stretch>
        </p:blipFill>
        <p:spPr bwMode="auto">
          <a:xfrm>
            <a:off x="5010150" y="2438400"/>
            <a:ext cx="3808413" cy="2895600"/>
          </a:xfrm>
          <a:prstGeom prst="rect">
            <a:avLst/>
          </a:prstGeom>
          <a:noFill/>
          <a:ln w="12700">
            <a:solidFill>
              <a:schemeClr val="tx1"/>
            </a:solidFill>
            <a:miter lim="800000"/>
            <a:headEnd/>
            <a:tailEnd/>
          </a:ln>
        </p:spPr>
      </p:pic>
      <p:sp>
        <p:nvSpPr>
          <p:cNvPr id="24580" name="Rectangle 5"/>
          <p:cNvSpPr>
            <a:spLocks noChangeArrowheads="1"/>
          </p:cNvSpPr>
          <p:nvPr/>
        </p:nvSpPr>
        <p:spPr bwMode="auto">
          <a:xfrm>
            <a:off x="5486400" y="5410200"/>
            <a:ext cx="3336925" cy="400050"/>
          </a:xfrm>
          <a:prstGeom prst="rect">
            <a:avLst/>
          </a:prstGeom>
          <a:noFill/>
          <a:ln w="9525">
            <a:noFill/>
            <a:miter lim="800000"/>
            <a:headEnd/>
            <a:tailEnd/>
          </a:ln>
        </p:spPr>
        <p:txBody>
          <a:bodyPr>
            <a:spAutoFit/>
          </a:bodyPr>
          <a:lstStyle/>
          <a:p>
            <a:pPr algn="r"/>
            <a:r>
              <a:rPr lang="en-US" sz="1000">
                <a:solidFill>
                  <a:srgbClr val="000000"/>
                </a:solidFill>
              </a:rPr>
              <a:t>The Kennedy-Nixon debates in 1960</a:t>
            </a:r>
          </a:p>
          <a:p>
            <a:pPr algn="r"/>
            <a:r>
              <a:rPr lang="en-US" sz="1000">
                <a:solidFill>
                  <a:srgbClr val="000000"/>
                </a:solidFill>
              </a:rPr>
              <a:t>The Library of Congress</a:t>
            </a:r>
          </a:p>
        </p:txBody>
      </p:sp>
      <p:sp>
        <p:nvSpPr>
          <p:cNvPr id="24581" name="Slide Number Placeholder 7"/>
          <p:cNvSpPr>
            <a:spLocks noGrp="1"/>
          </p:cNvSpPr>
          <p:nvPr>
            <p:ph type="sldNum" sz="quarter" idx="12"/>
          </p:nvPr>
        </p:nvSpPr>
        <p:spPr>
          <a:noFill/>
        </p:spPr>
        <p:txBody>
          <a:bodyPr/>
          <a:lstStyle/>
          <a:p>
            <a:fld id="{ABA5FE2A-89AA-4783-B168-964FA003289F}" type="slidenum">
              <a:rPr lang="en-US"/>
              <a:pPr/>
              <a:t>8</a:t>
            </a:fld>
            <a:endParaRPr lang="en-US"/>
          </a:p>
        </p:txBody>
      </p:sp>
      <p:sp>
        <p:nvSpPr>
          <p:cNvPr id="10" name="Footer Placeholder 9"/>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title" idx="4294967295"/>
          </p:nvPr>
        </p:nvSpPr>
        <p:spPr>
          <a:xfrm>
            <a:off x="304800" y="381000"/>
            <a:ext cx="8337550" cy="747713"/>
          </a:xfrm>
        </p:spPr>
        <p:txBody>
          <a:bodyPr anchor="ctr"/>
          <a:lstStyle/>
          <a:p>
            <a:pPr eaLnBrk="1" hangingPunct="1"/>
            <a:r>
              <a:rPr lang="en-US" smtClean="0">
                <a:ea typeface="ＭＳ Ｐゴシック" pitchFamily="34" charset="-128"/>
              </a:rPr>
              <a:t>The Media and </a:t>
            </a:r>
            <a:br>
              <a:rPr lang="en-US" smtClean="0">
                <a:ea typeface="ＭＳ Ｐゴシック" pitchFamily="34" charset="-128"/>
              </a:rPr>
            </a:br>
            <a:r>
              <a:rPr lang="en-US" smtClean="0">
                <a:ea typeface="ＭＳ Ｐゴシック" pitchFamily="34" charset="-128"/>
              </a:rPr>
              <a:t>Political Campaigns</a:t>
            </a:r>
          </a:p>
        </p:txBody>
      </p:sp>
      <p:sp>
        <p:nvSpPr>
          <p:cNvPr id="26626" name="Rectangle 8"/>
          <p:cNvSpPr>
            <a:spLocks noGrp="1" noChangeArrowheads="1"/>
          </p:cNvSpPr>
          <p:nvPr>
            <p:ph type="body" idx="4294967295"/>
          </p:nvPr>
        </p:nvSpPr>
        <p:spPr>
          <a:xfrm>
            <a:off x="609600" y="1828800"/>
            <a:ext cx="8153400" cy="4297363"/>
          </a:xfrm>
        </p:spPr>
        <p:txBody>
          <a:bodyPr/>
          <a:lstStyle/>
          <a:p>
            <a:pPr eaLnBrk="1" hangingPunct="1"/>
            <a:r>
              <a:rPr lang="en-US" sz="2800" smtClean="0">
                <a:ea typeface="ＭＳ Ｐゴシック" pitchFamily="34" charset="-128"/>
              </a:rPr>
              <a:t>Voters now receive most information from electronic media, especially television. </a:t>
            </a:r>
          </a:p>
          <a:p>
            <a:pPr eaLnBrk="1" hangingPunct="1"/>
            <a:r>
              <a:rPr lang="en-US" sz="2800" smtClean="0">
                <a:ea typeface="ＭＳ Ｐゴシック" pitchFamily="34" charset="-128"/>
              </a:rPr>
              <a:t>Three types of campaign television coverage</a:t>
            </a:r>
          </a:p>
          <a:p>
            <a:pPr lvl="1" eaLnBrk="1" hangingPunct="1"/>
            <a:r>
              <a:rPr lang="en-US" sz="2400" smtClean="0">
                <a:ea typeface="ＭＳ Ｐゴシック" pitchFamily="34" charset="-128"/>
              </a:rPr>
              <a:t>Advertising</a:t>
            </a:r>
          </a:p>
          <a:p>
            <a:pPr lvl="1" eaLnBrk="1" hangingPunct="1"/>
            <a:r>
              <a:rPr lang="en-US" sz="2400" smtClean="0">
                <a:ea typeface="ＭＳ Ｐゴシック" pitchFamily="34" charset="-128"/>
              </a:rPr>
              <a:t>Management of News Coverage</a:t>
            </a:r>
          </a:p>
          <a:p>
            <a:pPr lvl="2" eaLnBrk="1" hangingPunct="1"/>
            <a:r>
              <a:rPr lang="en-US" sz="2100" smtClean="0">
                <a:ea typeface="ＭＳ Ｐゴシック" pitchFamily="34" charset="-128"/>
              </a:rPr>
              <a:t>Planning political events to accommodate the press</a:t>
            </a:r>
          </a:p>
          <a:p>
            <a:pPr lvl="2" eaLnBrk="1" hangingPunct="1"/>
            <a:r>
              <a:rPr lang="en-US" sz="2100" smtClean="0">
                <a:ea typeface="ＭＳ Ｐゴシック" pitchFamily="34" charset="-128"/>
              </a:rPr>
              <a:t>Developing a good working relationship with reporters</a:t>
            </a:r>
          </a:p>
          <a:p>
            <a:pPr lvl="2" eaLnBrk="1" hangingPunct="1"/>
            <a:r>
              <a:rPr lang="en-US" sz="2100" smtClean="0">
                <a:ea typeface="ＭＳ Ｐゴシック" pitchFamily="34" charset="-128"/>
              </a:rPr>
              <a:t>Convincing the media to put the right </a:t>
            </a:r>
            <a:r>
              <a:rPr lang="ja-JP" altLang="en-US" sz="2100" smtClean="0">
                <a:ea typeface="ＭＳ Ｐゴシック" pitchFamily="34" charset="-128"/>
              </a:rPr>
              <a:t>“</a:t>
            </a:r>
            <a:r>
              <a:rPr lang="en-US" altLang="ja-JP" sz="2100" smtClean="0">
                <a:ea typeface="ＭＳ Ｐゴシック" pitchFamily="34" charset="-128"/>
              </a:rPr>
              <a:t>spin</a:t>
            </a:r>
            <a:r>
              <a:rPr lang="ja-JP" altLang="en-US" sz="2100" smtClean="0">
                <a:ea typeface="ＭＳ Ｐゴシック" pitchFamily="34" charset="-128"/>
              </a:rPr>
              <a:t>”</a:t>
            </a:r>
            <a:r>
              <a:rPr lang="en-US" altLang="ja-JP" sz="2100" smtClean="0">
                <a:ea typeface="ＭＳ Ｐゴシック" pitchFamily="34" charset="-128"/>
              </a:rPr>
              <a:t> on a story</a:t>
            </a:r>
          </a:p>
          <a:p>
            <a:pPr lvl="1" eaLnBrk="1" hangingPunct="1"/>
            <a:r>
              <a:rPr lang="en-US" sz="2400" smtClean="0">
                <a:ea typeface="ＭＳ Ｐゴシック" pitchFamily="34" charset="-128"/>
              </a:rPr>
              <a:t>Political Debates</a:t>
            </a:r>
          </a:p>
        </p:txBody>
      </p:sp>
      <p:sp>
        <p:nvSpPr>
          <p:cNvPr id="26627" name="Slide Number Placeholder 5"/>
          <p:cNvSpPr>
            <a:spLocks noGrp="1"/>
          </p:cNvSpPr>
          <p:nvPr>
            <p:ph type="sldNum" sz="quarter" idx="12"/>
          </p:nvPr>
        </p:nvSpPr>
        <p:spPr>
          <a:noFill/>
        </p:spPr>
        <p:txBody>
          <a:bodyPr/>
          <a:lstStyle/>
          <a:p>
            <a:fld id="{5007CCC7-A070-46A3-A86A-4588C37F54D5}" type="slidenum">
              <a:rPr lang="en-US"/>
              <a:pPr/>
              <a:t>9</a:t>
            </a:fld>
            <a:endParaRPr lang="en-US"/>
          </a:p>
        </p:txBody>
      </p:sp>
      <p:sp>
        <p:nvSpPr>
          <p:cNvPr id="8" name="Footer Placeholder 7"/>
          <p:cNvSpPr>
            <a:spLocks noGrp="1"/>
          </p:cNvSpPr>
          <p:nvPr>
            <p:ph type="ftr" sz="quarter" idx="11"/>
          </p:nvPr>
        </p:nvSpPr>
        <p:spPr/>
        <p:txBody>
          <a:bodyPr/>
          <a:lstStyle/>
          <a:p>
            <a:pPr>
              <a:defRPr/>
            </a:pPr>
            <a:r>
              <a:rPr lang="en-US" smtClean="0"/>
              <a:t>Copyright 2011 Cengage Learning</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etition">
  <a:themeElements>
    <a:clrScheme name="Custom 14">
      <a:dk1>
        <a:srgbClr val="000066"/>
      </a:dk1>
      <a:lt1>
        <a:srgbClr val="FFFFFF"/>
      </a:lt1>
      <a:dk2>
        <a:srgbClr val="000066"/>
      </a:dk2>
      <a:lt2>
        <a:srgbClr val="5C1F00"/>
      </a:lt2>
      <a:accent1>
        <a:srgbClr val="FF1515"/>
      </a:accent1>
      <a:accent2>
        <a:srgbClr val="381AEA"/>
      </a:accent2>
      <a:accent3>
        <a:srgbClr val="000066"/>
      </a:accent3>
      <a:accent4>
        <a:srgbClr val="000056"/>
      </a:accent4>
      <a:accent5>
        <a:srgbClr val="FFAAAA"/>
      </a:accent5>
      <a:accent6>
        <a:srgbClr val="3216D4"/>
      </a:accent6>
      <a:hlink>
        <a:srgbClr val="000066"/>
      </a:hlink>
      <a:folHlink>
        <a:srgbClr val="000000"/>
      </a:folHlink>
    </a:clrScheme>
    <a:fontScheme name="Competi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3321</TotalTime>
  <Words>1986</Words>
  <Application>Microsoft Office PowerPoint</Application>
  <PresentationFormat>On-screen Show (4:3)</PresentationFormat>
  <Paragraphs>217</Paragraphs>
  <Slides>21</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ＭＳ Ｐゴシック</vt:lpstr>
      <vt:lpstr>Times New Roman</vt:lpstr>
      <vt:lpstr>Competition</vt:lpstr>
      <vt:lpstr>Microsoft Graph 5.0</vt:lpstr>
      <vt:lpstr>The Media</vt:lpstr>
      <vt:lpstr>The Media State</vt:lpstr>
      <vt:lpstr>The Media’s Functions</vt:lpstr>
      <vt:lpstr>History of the Media in the U.S.</vt:lpstr>
      <vt:lpstr>Revolution of Electronic Media</vt:lpstr>
      <vt:lpstr>Number of Years After Introduction to Attract Fifty Million Users</vt:lpstr>
      <vt:lpstr>The Primacy of Television</vt:lpstr>
      <vt:lpstr>The Primacy of Television (cont)</vt:lpstr>
      <vt:lpstr>The Media and  Political Campaigns</vt:lpstr>
      <vt:lpstr>The Media and Political  Campaigns (cont)</vt:lpstr>
      <vt:lpstr>Media’s Impact on Voters </vt:lpstr>
      <vt:lpstr>Atomization of the Media</vt:lpstr>
      <vt:lpstr>The Media and the Government</vt:lpstr>
      <vt:lpstr>Relationship Between the Media and Recent Administrations </vt:lpstr>
      <vt:lpstr>Government Regulation  of the Media</vt:lpstr>
      <vt:lpstr>The Press: Legal and Constitutional Issues </vt:lpstr>
      <vt:lpstr>The Press and the Government</vt:lpstr>
      <vt:lpstr>How Do You Get Your News?</vt:lpstr>
      <vt:lpstr>Controlling Ownership  of the Media</vt:lpstr>
      <vt:lpstr>Bias in the Media</vt:lpstr>
      <vt:lpstr>The Politics of the Press: How Reporters and Broadcasters Describe Themselves</vt:lpstr>
    </vt:vector>
  </TitlesOfParts>
  <Company>Copyright 2008 Cengage Learning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Media</dc:title>
  <dc:subject>American Government and Politics Today</dc:subject>
  <dc:creator>Cengage Learning</dc:creator>
  <cp:lastModifiedBy>Windows User</cp:lastModifiedBy>
  <cp:revision>184</cp:revision>
  <dcterms:created xsi:type="dcterms:W3CDTF">2003-10-07T15:46:09Z</dcterms:created>
  <dcterms:modified xsi:type="dcterms:W3CDTF">2013-11-19T16:54:41Z</dcterms:modified>
</cp:coreProperties>
</file>