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4FDE8-4C91-4555-8808-1C64E54B81CA}" type="datetimeFigureOut">
              <a:rPr lang="en-US" smtClean="0"/>
              <a:pPr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EE04F-5695-43E1-9EE1-48289E8C49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D667D-C444-4769-96D0-E1A693315FEF}" type="datetimeFigureOut">
              <a:rPr lang="en-US" smtClean="0"/>
              <a:pPr/>
              <a:t>2/28/2012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49D44-719B-4C37-94CB-B0E90A7B73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49D44-719B-4C37-94CB-B0E90A7B737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EB36-29ED-41D4-8338-996FF466F76A}" type="datetimeFigureOut">
              <a:rPr lang="en-US" smtClean="0"/>
              <a:pPr/>
              <a:t>2/28/2012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9A70-4D36-4B06-9CF2-C269AF675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EB36-29ED-41D4-8338-996FF466F76A}" type="datetimeFigureOut">
              <a:rPr lang="en-US" smtClean="0"/>
              <a:pPr/>
              <a:t>2/28/2012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9A70-4D36-4B06-9CF2-C269AF675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EB36-29ED-41D4-8338-996FF466F76A}" type="datetimeFigureOut">
              <a:rPr lang="en-US" smtClean="0"/>
              <a:pPr/>
              <a:t>2/28/2012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9A70-4D36-4B06-9CF2-C269AF675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EB36-29ED-41D4-8338-996FF466F76A}" type="datetimeFigureOut">
              <a:rPr lang="en-US" smtClean="0"/>
              <a:pPr/>
              <a:t>2/28/2012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9A70-4D36-4B06-9CF2-C269AF675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EB36-29ED-41D4-8338-996FF466F76A}" type="datetimeFigureOut">
              <a:rPr lang="en-US" smtClean="0"/>
              <a:pPr/>
              <a:t>2/28/2012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3C59A70-4D36-4B06-9CF2-C269AF675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EB36-29ED-41D4-8338-996FF466F76A}" type="datetimeFigureOut">
              <a:rPr lang="en-US" smtClean="0"/>
              <a:pPr/>
              <a:t>2/28/2012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9A70-4D36-4B06-9CF2-C269AF675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EB36-29ED-41D4-8338-996FF466F76A}" type="datetimeFigureOut">
              <a:rPr lang="en-US" smtClean="0"/>
              <a:pPr/>
              <a:t>2/28/2012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9A70-4D36-4B06-9CF2-C269AF675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EB36-29ED-41D4-8338-996FF466F76A}" type="datetimeFigureOut">
              <a:rPr lang="en-US" smtClean="0"/>
              <a:pPr/>
              <a:t>2/28/2012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9A70-4D36-4B06-9CF2-C269AF675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EB36-29ED-41D4-8338-996FF466F76A}" type="datetimeFigureOut">
              <a:rPr lang="en-US" smtClean="0"/>
              <a:pPr/>
              <a:t>2/28/2012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9A70-4D36-4B06-9CF2-C269AF675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EB36-29ED-41D4-8338-996FF466F76A}" type="datetimeFigureOut">
              <a:rPr lang="en-US" smtClean="0"/>
              <a:pPr/>
              <a:t>2/28/2012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9A70-4D36-4B06-9CF2-C269AF675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EB36-29ED-41D4-8338-996FF466F76A}" type="datetimeFigureOut">
              <a:rPr lang="en-US" smtClean="0"/>
              <a:pPr/>
              <a:t>2/28/2012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9A70-4D36-4B06-9CF2-C269AF675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C2EB36-29ED-41D4-8338-996FF466F76A}" type="datetimeFigureOut">
              <a:rPr lang="en-US" smtClean="0"/>
              <a:pPr/>
              <a:t>2/28/2012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C59A70-4D36-4B06-9CF2-C269AF675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Political Participation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DSCN276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3352800"/>
            <a:ext cx="6477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Amendments and Laws that have had an impact on 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Suffrage</a:t>
            </a:r>
          </a:p>
          <a:p>
            <a:pPr lvl="1"/>
            <a:r>
              <a:rPr lang="en-US" dirty="0" smtClean="0"/>
              <a:t>The ability to vote</a:t>
            </a:r>
          </a:p>
          <a:p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Right to vote shall not be denied by U.S. or by any state on account of race, color or previous servitude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No person can be denied the right to vote on account of sex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Outlawed the Poll Tax</a:t>
            </a:r>
          </a:p>
          <a:p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Voting age is 18</a:t>
            </a:r>
          </a:p>
          <a:p>
            <a:r>
              <a:rPr lang="en-US" dirty="0" smtClean="0"/>
              <a:t>Voting Rights Act of 1965</a:t>
            </a:r>
          </a:p>
          <a:p>
            <a:pPr lvl="1"/>
            <a:r>
              <a:rPr lang="en-US" dirty="0" smtClean="0"/>
              <a:t>Further protected minority voting rights</a:t>
            </a:r>
          </a:p>
          <a:p>
            <a:pPr lvl="1"/>
            <a:r>
              <a:rPr lang="en-US" dirty="0" smtClean="0"/>
              <a:t>Led to an increase in African American voter turnout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Cartoon Analysis</a:t>
            </a:r>
            <a:endParaRPr lang="en-US" dirty="0"/>
          </a:p>
        </p:txBody>
      </p:sp>
      <p:pic>
        <p:nvPicPr>
          <p:cNvPr id="6" name="Picture 5" descr="Womens Suffr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447800"/>
            <a:ext cx="3810000" cy="52189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 Analysis</a:t>
            </a:r>
            <a:endParaRPr lang="en-US" dirty="0"/>
          </a:p>
        </p:txBody>
      </p:sp>
      <p:pic>
        <p:nvPicPr>
          <p:cNvPr id="3" name="Picture 2" descr="African American Voting Righ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676400"/>
            <a:ext cx="6655349" cy="4526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political party is a group of like-minded individuals who work together to win elections and control government</a:t>
            </a:r>
          </a:p>
          <a:p>
            <a:r>
              <a:rPr lang="en-US" dirty="0" smtClean="0"/>
              <a:t>Political Socialization is the process of identifying with a party: Family, education, beliefs, jobs, socioeconomic status, ethnicity and major events can all play a role in your party identification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do parties do?</a:t>
            </a:r>
          </a:p>
          <a:p>
            <a:pPr lvl="1"/>
            <a:r>
              <a:rPr lang="en-US" dirty="0" smtClean="0"/>
              <a:t>Recruit candidates</a:t>
            </a:r>
          </a:p>
          <a:p>
            <a:pPr lvl="1"/>
            <a:r>
              <a:rPr lang="en-US" dirty="0" smtClean="0"/>
              <a:t>Organize and campaign to win elections</a:t>
            </a:r>
          </a:p>
          <a:p>
            <a:pPr lvl="1"/>
            <a:r>
              <a:rPr lang="en-US" dirty="0" smtClean="0"/>
              <a:t>Hold conventions</a:t>
            </a:r>
          </a:p>
          <a:p>
            <a:pPr lvl="1"/>
            <a:r>
              <a:rPr lang="en-US" dirty="0" smtClean="0"/>
              <a:t>Create the platform or major beliefs</a:t>
            </a:r>
          </a:p>
          <a:p>
            <a:pPr lvl="1"/>
            <a:r>
              <a:rPr lang="en-US" dirty="0" smtClean="0"/>
              <a:t>Act as a watch dog on each other</a:t>
            </a:r>
          </a:p>
          <a:p>
            <a:pPr lvl="1">
              <a:buNone/>
            </a:pPr>
            <a:r>
              <a:rPr lang="en-US" dirty="0" smtClean="0"/>
              <a:t>*Parties are organized at the local, state and national levels.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American Two Party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US has a winner take all system, meaning there is not a reward for taking second place</a:t>
            </a:r>
          </a:p>
          <a:p>
            <a:r>
              <a:rPr lang="en-US" dirty="0" smtClean="0"/>
              <a:t>The US has single member districts, only one person per district</a:t>
            </a:r>
          </a:p>
          <a:p>
            <a:r>
              <a:rPr lang="en-US" dirty="0" smtClean="0"/>
              <a:t>Historically we have had two parties and that has created </a:t>
            </a:r>
            <a:r>
              <a:rPr lang="en-US" dirty="0" smtClean="0"/>
              <a:t>tradition</a:t>
            </a:r>
            <a:endParaRPr lang="en-US" dirty="0"/>
          </a:p>
        </p:txBody>
      </p:sp>
      <p:pic>
        <p:nvPicPr>
          <p:cNvPr id="5" name="Content Placeholder 4" descr="parti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600200"/>
            <a:ext cx="38100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Third parties do exist, but it is difficult to get on the ballot and they face financial problems as well</a:t>
            </a:r>
          </a:p>
          <a:p>
            <a:r>
              <a:rPr lang="en-US" dirty="0" smtClean="0"/>
              <a:t>Third parties can introduce new ideas, put issues on the agenda and play a spoiler role because they can take up popular votes</a:t>
            </a:r>
          </a:p>
          <a:p>
            <a:r>
              <a:rPr lang="en-US" dirty="0" smtClean="0"/>
              <a:t>Examples of Third Parties:</a:t>
            </a:r>
          </a:p>
          <a:p>
            <a:pPr lvl="1"/>
            <a:r>
              <a:rPr lang="en-US" dirty="0" smtClean="0"/>
              <a:t>Green</a:t>
            </a:r>
          </a:p>
          <a:p>
            <a:pPr lvl="1"/>
            <a:r>
              <a:rPr lang="en-US" dirty="0" smtClean="0"/>
              <a:t>Tea</a:t>
            </a:r>
          </a:p>
          <a:p>
            <a:pPr lvl="1"/>
            <a:r>
              <a:rPr lang="en-US" dirty="0" smtClean="0"/>
              <a:t>Constitutional</a:t>
            </a:r>
          </a:p>
          <a:p>
            <a:pPr lvl="1"/>
            <a:r>
              <a:rPr lang="en-US" dirty="0" smtClean="0"/>
              <a:t>Libertarians</a:t>
            </a:r>
          </a:p>
          <a:p>
            <a:pPr lvl="1"/>
            <a:r>
              <a:rPr lang="en-US" dirty="0" smtClean="0"/>
              <a:t>Socialist</a:t>
            </a:r>
          </a:p>
          <a:p>
            <a:pPr lvl="1"/>
            <a:r>
              <a:rPr lang="en-US" dirty="0" smtClean="0"/>
              <a:t>Communist</a:t>
            </a:r>
            <a:endParaRPr lang="en-US" dirty="0"/>
          </a:p>
        </p:txBody>
      </p:sp>
      <p:pic>
        <p:nvPicPr>
          <p:cNvPr id="5" name="Content Placeholder 4" descr="communis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1" y="1371600"/>
            <a:ext cx="1524000" cy="1636369"/>
          </a:xfrm>
        </p:spPr>
      </p:pic>
      <p:pic>
        <p:nvPicPr>
          <p:cNvPr id="6" name="Picture 5" descr="constitutional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1447800"/>
            <a:ext cx="1590476" cy="1590476"/>
          </a:xfrm>
          <a:prstGeom prst="rect">
            <a:avLst/>
          </a:prstGeom>
        </p:spPr>
      </p:pic>
      <p:pic>
        <p:nvPicPr>
          <p:cNvPr id="7" name="Picture 6" descr="gre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3124200"/>
            <a:ext cx="1524000" cy="1600548"/>
          </a:xfrm>
          <a:prstGeom prst="rect">
            <a:avLst/>
          </a:prstGeom>
        </p:spPr>
      </p:pic>
      <p:pic>
        <p:nvPicPr>
          <p:cNvPr id="8" name="Picture 7" descr="libertaria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81800" y="3200400"/>
            <a:ext cx="1600200" cy="1600200"/>
          </a:xfrm>
          <a:prstGeom prst="rect">
            <a:avLst/>
          </a:prstGeom>
        </p:spPr>
      </p:pic>
      <p:pic>
        <p:nvPicPr>
          <p:cNvPr id="9" name="Picture 8" descr="socialis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00600" y="5105400"/>
            <a:ext cx="1447800" cy="1447800"/>
          </a:xfrm>
          <a:prstGeom prst="rect">
            <a:avLst/>
          </a:prstGeom>
        </p:spPr>
      </p:pic>
      <p:pic>
        <p:nvPicPr>
          <p:cNvPr id="10" name="Picture 9" descr="tread on m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58000" y="4953000"/>
            <a:ext cx="1600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interest group is an organization of people who share a common interest and work together to promote their beliefs and influence government</a:t>
            </a:r>
          </a:p>
          <a:p>
            <a:r>
              <a:rPr lang="en-US" dirty="0" smtClean="0"/>
              <a:t>The difference between an interest group and a political party: Political parties want to win elections and are the voice of their constituency, interest groups care about their issue and influencing policy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Types of interest groups:</a:t>
            </a:r>
          </a:p>
          <a:p>
            <a:r>
              <a:rPr lang="en-US" dirty="0" smtClean="0"/>
              <a:t>Non-Economic Groups:</a:t>
            </a:r>
          </a:p>
          <a:p>
            <a:pPr lvl="1"/>
            <a:r>
              <a:rPr lang="en-US" dirty="0" smtClean="0"/>
              <a:t>Public groups</a:t>
            </a:r>
          </a:p>
          <a:p>
            <a:pPr lvl="1"/>
            <a:r>
              <a:rPr lang="en-US" dirty="0" smtClean="0"/>
              <a:t>Single-Issue groups</a:t>
            </a:r>
          </a:p>
          <a:p>
            <a:pPr lvl="1"/>
            <a:r>
              <a:rPr lang="en-US" dirty="0" smtClean="0"/>
              <a:t>Ideological groups</a:t>
            </a:r>
          </a:p>
          <a:p>
            <a:pPr lvl="1"/>
            <a:r>
              <a:rPr lang="en-US" dirty="0" smtClean="0"/>
              <a:t>Governmental groups</a:t>
            </a:r>
          </a:p>
          <a:p>
            <a:r>
              <a:rPr lang="en-US" dirty="0" smtClean="0"/>
              <a:t>Economic:</a:t>
            </a:r>
          </a:p>
          <a:p>
            <a:pPr lvl="1"/>
            <a:r>
              <a:rPr lang="en-US" dirty="0" smtClean="0"/>
              <a:t>Business groups</a:t>
            </a:r>
          </a:p>
          <a:p>
            <a:pPr lvl="1"/>
            <a:r>
              <a:rPr lang="en-US" dirty="0" smtClean="0"/>
              <a:t>Labor groups</a:t>
            </a:r>
          </a:p>
          <a:p>
            <a:pPr lvl="1"/>
            <a:r>
              <a:rPr lang="en-US" dirty="0" smtClean="0"/>
              <a:t>Agricultural groups</a:t>
            </a:r>
          </a:p>
          <a:p>
            <a:pPr lvl="1"/>
            <a:r>
              <a:rPr lang="en-US" dirty="0" smtClean="0"/>
              <a:t>Professional groups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Interest Groups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Lobbying</a:t>
            </a:r>
          </a:p>
          <a:p>
            <a:pPr lvl="1"/>
            <a:r>
              <a:rPr lang="en-US" dirty="0" smtClean="0"/>
              <a:t>Gai</a:t>
            </a:r>
            <a:r>
              <a:rPr lang="en-US" dirty="0" smtClean="0"/>
              <a:t>n access</a:t>
            </a:r>
            <a:endParaRPr lang="en-US" dirty="0" smtClean="0"/>
          </a:p>
          <a:p>
            <a:r>
              <a:rPr lang="en-US" dirty="0" smtClean="0"/>
              <a:t>Persuasion</a:t>
            </a:r>
          </a:p>
          <a:p>
            <a:pPr lvl="1"/>
            <a:r>
              <a:rPr lang="en-US" dirty="0" smtClean="0"/>
              <a:t>Evidence, information  and research</a:t>
            </a:r>
          </a:p>
          <a:p>
            <a:r>
              <a:rPr lang="en-US" dirty="0" smtClean="0"/>
              <a:t>Material Incentives</a:t>
            </a:r>
          </a:p>
          <a:p>
            <a:pPr lvl="1"/>
            <a:r>
              <a:rPr lang="en-US" dirty="0" smtClean="0"/>
              <a:t>Money to educate</a:t>
            </a:r>
          </a:p>
          <a:p>
            <a:r>
              <a:rPr lang="en-US" dirty="0" smtClean="0"/>
              <a:t>Contributions</a:t>
            </a:r>
          </a:p>
          <a:p>
            <a:pPr lvl="1"/>
            <a:r>
              <a:rPr lang="en-US" dirty="0" smtClean="0"/>
              <a:t>Campaign finance</a:t>
            </a:r>
          </a:p>
          <a:p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Protests and rallies</a:t>
            </a:r>
          </a:p>
          <a:p>
            <a:r>
              <a:rPr lang="en-US" dirty="0" smtClean="0"/>
              <a:t>Litigation</a:t>
            </a:r>
          </a:p>
          <a:p>
            <a:pPr lvl="1"/>
            <a:r>
              <a:rPr lang="en-US" dirty="0" smtClean="0"/>
              <a:t>Court cases</a:t>
            </a:r>
          </a:p>
        </p:txBody>
      </p:sp>
      <p:pic>
        <p:nvPicPr>
          <p:cNvPr id="5" name="Content Placeholder 4" descr="AFL CI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1" y="1447800"/>
            <a:ext cx="1676400" cy="2057399"/>
          </a:xfrm>
        </p:spPr>
      </p:pic>
      <p:pic>
        <p:nvPicPr>
          <p:cNvPr id="6" name="Picture 5" descr="NE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371600"/>
            <a:ext cx="1905000" cy="2143125"/>
          </a:xfrm>
          <a:prstGeom prst="rect">
            <a:avLst/>
          </a:prstGeom>
        </p:spPr>
      </p:pic>
      <p:pic>
        <p:nvPicPr>
          <p:cNvPr id="7" name="Picture 6" descr="NR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3962400"/>
            <a:ext cx="1990725" cy="2133600"/>
          </a:xfrm>
          <a:prstGeom prst="rect">
            <a:avLst/>
          </a:prstGeom>
        </p:spPr>
      </p:pic>
      <p:pic>
        <p:nvPicPr>
          <p:cNvPr id="8" name="Picture 7" descr="PAC mone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0" y="4038600"/>
            <a:ext cx="1952625" cy="2105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Lobbying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Inside Game</a:t>
            </a:r>
          </a:p>
          <a:p>
            <a:pPr lvl="1"/>
            <a:r>
              <a:rPr lang="en-US" dirty="0" smtClean="0"/>
              <a:t>Attempt to gain persuade government through direct contact</a:t>
            </a:r>
          </a:p>
          <a:p>
            <a:r>
              <a:rPr lang="en-US" dirty="0" smtClean="0"/>
              <a:t>Outside Game</a:t>
            </a:r>
          </a:p>
          <a:p>
            <a:pPr lvl="1"/>
            <a:r>
              <a:rPr lang="en-US" dirty="0" smtClean="0"/>
              <a:t>Convince ordinary citizens to apply pressure</a:t>
            </a:r>
          </a:p>
          <a:p>
            <a:pPr lvl="1"/>
            <a:r>
              <a:rPr lang="en-US" dirty="0" smtClean="0"/>
              <a:t>Raise public awareness</a:t>
            </a:r>
          </a:p>
          <a:p>
            <a:pPr lvl="1"/>
            <a:r>
              <a:rPr lang="en-US" dirty="0" smtClean="0"/>
              <a:t>Voter registration drives</a:t>
            </a:r>
          </a:p>
          <a:p>
            <a:pPr lvl="1"/>
            <a:r>
              <a:rPr lang="en-US" dirty="0" smtClean="0"/>
              <a:t>Grass roots-organize the people to accomplish a goal</a:t>
            </a:r>
            <a:endParaRPr lang="en-US" dirty="0"/>
          </a:p>
        </p:txBody>
      </p:sp>
      <p:pic>
        <p:nvPicPr>
          <p:cNvPr id="5" name="Content Placeholder 4" descr="Lobby Ma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02825" y="1828800"/>
            <a:ext cx="4681830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Campaign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Interest Groups are not allowed to donate to campaigns directly</a:t>
            </a:r>
          </a:p>
          <a:p>
            <a:r>
              <a:rPr lang="en-US" dirty="0" smtClean="0"/>
              <a:t>Political Action Committee-PAC</a:t>
            </a:r>
          </a:p>
          <a:p>
            <a:pPr lvl="1"/>
            <a:r>
              <a:rPr lang="en-US" dirty="0" smtClean="0"/>
              <a:t>Theoretically Independent</a:t>
            </a:r>
          </a:p>
          <a:p>
            <a:pPr lvl="1"/>
            <a:r>
              <a:rPr lang="en-US" dirty="0" smtClean="0"/>
              <a:t>Solicit money from group members to donate to parties and candidates</a:t>
            </a:r>
          </a:p>
          <a:p>
            <a:pPr lvl="1"/>
            <a:r>
              <a:rPr lang="en-US" dirty="0" smtClean="0"/>
              <a:t>$5,000 to a candidate, $10,000 in an election cycle</a:t>
            </a:r>
          </a:p>
          <a:p>
            <a:pPr lvl="1"/>
            <a:r>
              <a:rPr lang="en-US" dirty="0" smtClean="0"/>
              <a:t>$15,000 a year to a party</a:t>
            </a:r>
          </a:p>
          <a:p>
            <a:pPr lvl="1"/>
            <a:r>
              <a:rPr lang="en-US" dirty="0" smtClean="0"/>
              <a:t>Can support as many candidates as they want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Hard Money</a:t>
            </a:r>
          </a:p>
          <a:p>
            <a:pPr lvl="1"/>
            <a:r>
              <a:rPr lang="en-US" dirty="0" smtClean="0"/>
              <a:t>Money raised and spent to elect candidates</a:t>
            </a:r>
          </a:p>
          <a:p>
            <a:pPr lvl="1"/>
            <a:r>
              <a:rPr lang="en-US" dirty="0" smtClean="0"/>
              <a:t>Reported</a:t>
            </a:r>
          </a:p>
          <a:p>
            <a:r>
              <a:rPr lang="en-US" dirty="0" smtClean="0"/>
              <a:t>Soft Money</a:t>
            </a:r>
          </a:p>
          <a:p>
            <a:pPr lvl="1"/>
            <a:r>
              <a:rPr lang="en-US" dirty="0" smtClean="0"/>
              <a:t>Money given for party building activities</a:t>
            </a:r>
          </a:p>
          <a:p>
            <a:r>
              <a:rPr lang="en-US" dirty="0" smtClean="0"/>
              <a:t>Campaign Finance Reform Act</a:t>
            </a:r>
          </a:p>
          <a:p>
            <a:pPr lvl="1"/>
            <a:r>
              <a:rPr lang="en-US" dirty="0" smtClean="0"/>
              <a:t>Bans soft money to National Party</a:t>
            </a:r>
          </a:p>
          <a:p>
            <a:pPr lvl="1"/>
            <a:r>
              <a:rPr lang="en-US" dirty="0" smtClean="0"/>
              <a:t>Limits time period to run issue ads</a:t>
            </a:r>
          </a:p>
          <a:p>
            <a:r>
              <a:rPr lang="en-US" dirty="0" smtClean="0"/>
              <a:t>Federal Election Commission-FEC</a:t>
            </a:r>
          </a:p>
          <a:p>
            <a:pPr lvl="1"/>
            <a:r>
              <a:rPr lang="en-US" dirty="0" smtClean="0"/>
              <a:t>Administers Federal law in regards to election</a:t>
            </a:r>
          </a:p>
          <a:p>
            <a:pPr lvl="1"/>
            <a:r>
              <a:rPr lang="en-US" dirty="0" smtClean="0"/>
              <a:t>Places limits on campaign contributions</a:t>
            </a:r>
          </a:p>
          <a:p>
            <a:pPr lvl="1"/>
            <a:r>
              <a:rPr lang="en-US" dirty="0" smtClean="0"/>
              <a:t>Provides disclosure requirements of financial data</a:t>
            </a:r>
            <a:endParaRPr lang="en-US" dirty="0"/>
          </a:p>
        </p:txBody>
      </p:sp>
      <p:pic>
        <p:nvPicPr>
          <p:cNvPr id="5" name="Picture 4" descr="Campaign Fina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191000"/>
            <a:ext cx="42672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The best way to participate is by voting</a:t>
            </a:r>
          </a:p>
          <a:p>
            <a:r>
              <a:rPr lang="en-US" dirty="0" smtClean="0"/>
              <a:t>States administer elections</a:t>
            </a:r>
          </a:p>
          <a:p>
            <a:r>
              <a:rPr lang="en-US" dirty="0" smtClean="0"/>
              <a:t>Office-group </a:t>
            </a:r>
            <a:r>
              <a:rPr lang="en-US" dirty="0" smtClean="0"/>
              <a:t>ballot: candidates grouped by office</a:t>
            </a:r>
          </a:p>
          <a:p>
            <a:r>
              <a:rPr lang="en-US" dirty="0" smtClean="0"/>
              <a:t>Party-column ballot: candidates grouped by party</a:t>
            </a:r>
          </a:p>
          <a:p>
            <a:r>
              <a:rPr lang="en-US" dirty="0" smtClean="0"/>
              <a:t>Split ticket voting: vote for any candidate</a:t>
            </a:r>
          </a:p>
          <a:p>
            <a:r>
              <a:rPr lang="en-US" dirty="0" smtClean="0"/>
              <a:t>Straight ticket voting: vote for a single party</a:t>
            </a:r>
          </a:p>
          <a:p>
            <a:r>
              <a:rPr lang="en-US" dirty="0" smtClean="0"/>
              <a:t>Absentee voting: vote before the election</a:t>
            </a:r>
          </a:p>
          <a:p>
            <a:r>
              <a:rPr lang="en-US" dirty="0" smtClean="0"/>
              <a:t>Voting by mail and online</a:t>
            </a:r>
          </a:p>
          <a:p>
            <a:r>
              <a:rPr lang="en-US" dirty="0" smtClean="0"/>
              <a:t>Primary elections: intra party election to narrow candidates</a:t>
            </a:r>
          </a:p>
          <a:p>
            <a:pPr lvl="1"/>
            <a:r>
              <a:rPr lang="en-US" dirty="0" smtClean="0"/>
              <a:t>Closed-open to party members only</a:t>
            </a:r>
          </a:p>
          <a:p>
            <a:pPr lvl="1"/>
            <a:r>
              <a:rPr lang="en-US" dirty="0" smtClean="0"/>
              <a:t>Open-open to any eligible voter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Voter Turnout  in America is Traditionally low:</a:t>
            </a:r>
            <a:endParaRPr lang="en-US" dirty="0" smtClean="0"/>
          </a:p>
          <a:p>
            <a:pPr lvl="1"/>
            <a:r>
              <a:rPr lang="en-US" dirty="0" smtClean="0"/>
              <a:t>Hard to register</a:t>
            </a:r>
          </a:p>
          <a:p>
            <a:pPr lvl="1"/>
            <a:r>
              <a:rPr lang="en-US" dirty="0" smtClean="0"/>
              <a:t>It is inconvenient to vote</a:t>
            </a:r>
          </a:p>
          <a:p>
            <a:pPr lvl="1"/>
            <a:r>
              <a:rPr lang="en-US" dirty="0" smtClean="0"/>
              <a:t>The parties are too similar</a:t>
            </a:r>
          </a:p>
          <a:p>
            <a:pPr lvl="1"/>
            <a:r>
              <a:rPr lang="en-US" dirty="0" smtClean="0"/>
              <a:t>Time Zone fall out</a:t>
            </a:r>
          </a:p>
          <a:p>
            <a:pPr lvl="1"/>
            <a:r>
              <a:rPr lang="en-US" dirty="0" smtClean="0"/>
              <a:t>Apathy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What impacts whether a person votes? </a:t>
            </a:r>
            <a:endParaRPr lang="en-US" dirty="0" smtClean="0"/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Wealth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Race</a:t>
            </a:r>
          </a:p>
          <a:p>
            <a:pPr lvl="1"/>
            <a:r>
              <a:rPr lang="en-US" dirty="0" smtClean="0"/>
              <a:t>Ethnicity</a:t>
            </a:r>
          </a:p>
          <a:p>
            <a:pPr lvl="1"/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Religion</a:t>
            </a:r>
          </a:p>
          <a:p>
            <a:pPr lvl="1"/>
            <a:r>
              <a:rPr lang="en-US" dirty="0" smtClean="0"/>
              <a:t>Major events</a:t>
            </a:r>
          </a:p>
          <a:p>
            <a:pPr lvl="1"/>
            <a:r>
              <a:rPr lang="en-US" dirty="0" smtClean="0"/>
              <a:t>Geography</a:t>
            </a:r>
          </a:p>
          <a:p>
            <a:pPr lvl="1"/>
            <a:r>
              <a:rPr lang="en-US" dirty="0" smtClean="0"/>
              <a:t>Party Identification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Register to Vo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800600"/>
            <a:ext cx="41148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1431</TotalTime>
  <Words>672</Words>
  <Application>Microsoft Office PowerPoint</Application>
  <PresentationFormat>On-screen Show (4:3)</PresentationFormat>
  <Paragraphs>132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Political Participation</vt:lpstr>
      <vt:lpstr>Political Parties</vt:lpstr>
      <vt:lpstr>The American Two Party System</vt:lpstr>
      <vt:lpstr>Third Parties</vt:lpstr>
      <vt:lpstr>Interest Groups</vt:lpstr>
      <vt:lpstr>Strategies Interest Groups Use</vt:lpstr>
      <vt:lpstr>Lobbying</vt:lpstr>
      <vt:lpstr>Campaign Finance</vt:lpstr>
      <vt:lpstr>Voting</vt:lpstr>
      <vt:lpstr>Amendments and Laws that have had an impact on voting</vt:lpstr>
      <vt:lpstr>Political Cartoon Analysis</vt:lpstr>
      <vt:lpstr>Photo Analysis</vt:lpstr>
    </vt:vector>
  </TitlesOfParts>
  <Company>Lehi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Participation</dc:title>
  <dc:creator>lLehi High School</dc:creator>
  <cp:lastModifiedBy>Windows User</cp:lastModifiedBy>
  <cp:revision>25</cp:revision>
  <dcterms:created xsi:type="dcterms:W3CDTF">2011-01-07T04:44:45Z</dcterms:created>
  <dcterms:modified xsi:type="dcterms:W3CDTF">2012-02-29T06:08:31Z</dcterms:modified>
</cp:coreProperties>
</file>