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6" r:id="rId8"/>
    <p:sldId id="265" r:id="rId9"/>
    <p:sldId id="267" r:id="rId10"/>
    <p:sldId id="268" r:id="rId11"/>
    <p:sldId id="282" r:id="rId12"/>
    <p:sldId id="283" r:id="rId13"/>
    <p:sldId id="284" r:id="rId14"/>
    <p:sldId id="291" r:id="rId15"/>
    <p:sldId id="292" r:id="rId16"/>
    <p:sldId id="269" r:id="rId17"/>
    <p:sldId id="270" r:id="rId18"/>
    <p:sldId id="273" r:id="rId19"/>
    <p:sldId id="274" r:id="rId20"/>
    <p:sldId id="290" r:id="rId21"/>
    <p:sldId id="288" r:id="rId22"/>
    <p:sldId id="276" r:id="rId23"/>
    <p:sldId id="275" r:id="rId24"/>
    <p:sldId id="289" r:id="rId25"/>
    <p:sldId id="293" r:id="rId26"/>
    <p:sldId id="294" r:id="rId27"/>
    <p:sldId id="295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07C6-D24C-9A4D-A9A4-D23746377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EE6D-842A-CC4D-AFCC-E7A68E8F4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28E4-316A-974B-8162-EDB69D895496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A747-D4EC-4C4B-9B9A-DDA792F9E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6058" y="2398024"/>
            <a:ext cx="4876657" cy="215650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American Typewriter"/>
                <a:ea typeface="+mn-ea"/>
                <a:cs typeface="American Typewriter"/>
              </a:rPr>
              <a:t>LIFE &amp; CULTURE IN THE 1920S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00200" y="-476551"/>
            <a:ext cx="7315200" cy="3295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latin typeface="Baskerville"/>
                <a:ea typeface="+mj-ea"/>
                <a:cs typeface="Baskerville"/>
              </a:rPr>
              <a:t>THE ROARING TWENTIES</a:t>
            </a:r>
          </a:p>
        </p:txBody>
      </p:sp>
      <p:pic>
        <p:nvPicPr>
          <p:cNvPr id="24580" name="Picture 7" descr="1920s-color-d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5931"/>
            <a:ext cx="19097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3925318"/>
            <a:ext cx="2215489" cy="293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Bootlegging</a:t>
            </a:r>
          </a:p>
          <a:p>
            <a:pPr eaLnBrk="1" hangingPunct="1">
              <a:defRPr/>
            </a:pPr>
            <a:r>
              <a:rPr lang="en-US" dirty="0" smtClean="0"/>
              <a:t>Bank robbers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Violence</a:t>
            </a:r>
          </a:p>
          <a:p>
            <a:pPr eaLnBrk="1" hangingPunct="1">
              <a:defRPr/>
            </a:pPr>
            <a:r>
              <a:rPr lang="en-US" dirty="0" smtClean="0"/>
              <a:t>St. Valentine’s Day Massacre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90" y="1829693"/>
            <a:ext cx="4491010" cy="449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Organized Crime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3. Urban Migration/ Harlem Renaissance/ Racial Tension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599" cy="512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Urban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 cmpd="sng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1910-1930</a:t>
            </a:r>
          </a:p>
          <a:p>
            <a:r>
              <a:rPr lang="en-US" dirty="0" smtClean="0"/>
              <a:t>1.5 million African Americans moved from the rural South to the Urban North</a:t>
            </a:r>
          </a:p>
          <a:p>
            <a:r>
              <a:rPr lang="en-US" dirty="0" smtClean="0"/>
              <a:t>Settled on common communities</a:t>
            </a:r>
          </a:p>
          <a:p>
            <a:pPr lvl="1"/>
            <a:r>
              <a:rPr lang="en-US" dirty="0" smtClean="0"/>
              <a:t>South Side of Chicago</a:t>
            </a:r>
          </a:p>
          <a:p>
            <a:pPr lvl="1"/>
            <a:r>
              <a:rPr lang="en-US" dirty="0" smtClean="0"/>
              <a:t>Harlem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34" y="2385390"/>
            <a:ext cx="3893666" cy="3092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Racial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 cmpd="sng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Chicago Race Riot of 1919</a:t>
            </a:r>
          </a:p>
          <a:p>
            <a:r>
              <a:rPr lang="en-US" dirty="0" smtClean="0"/>
              <a:t>Neighborhood discrimination</a:t>
            </a:r>
          </a:p>
          <a:p>
            <a:r>
              <a:rPr lang="en-US" dirty="0" smtClean="0"/>
              <a:t>Workers replaced by returning WWI veterans</a:t>
            </a:r>
          </a:p>
          <a:p>
            <a:r>
              <a:rPr lang="en-US" dirty="0" smtClean="0"/>
              <a:t>Workers do not receive equal wages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538" y="1600200"/>
            <a:ext cx="2451441" cy="2451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538" y="4238455"/>
            <a:ext cx="2794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4267200" cy="55626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During the Great Migration thousands of African Americans moved north to large industrial cities</a:t>
            </a:r>
          </a:p>
          <a:p>
            <a:pPr>
              <a:buClr>
                <a:schemeClr val="tx1"/>
              </a:buClr>
              <a:buNone/>
              <a:defRPr/>
            </a:pPr>
            <a:endParaRPr lang="en-US" sz="2800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en-US" sz="2800" b="1" dirty="0">
                <a:ea typeface="+mn-ea"/>
                <a:cs typeface="+mn-cs"/>
              </a:rPr>
              <a:t>1920:</a:t>
            </a:r>
          </a:p>
          <a:p>
            <a:pPr lvl="1" eaLnBrk="1" hangingPunct="1">
              <a:buClr>
                <a:schemeClr val="tx1"/>
              </a:buClr>
              <a:buFont typeface="Wingdings" charset="2"/>
              <a:buChar char="q"/>
              <a:defRPr/>
            </a:pPr>
            <a:r>
              <a:rPr lang="en-US" sz="2400" b="1" dirty="0"/>
              <a:t> 5 million of the nation’s 12 million</a:t>
            </a:r>
            <a:r>
              <a:rPr lang="en-US" sz="2400" b="1" dirty="0" smtClean="0"/>
              <a:t> African Americans </a:t>
            </a:r>
            <a:r>
              <a:rPr lang="en-US" sz="2400" b="1" dirty="0"/>
              <a:t>(over 40%) lived in cities</a:t>
            </a:r>
          </a:p>
          <a:p>
            <a:pPr lvl="1" eaLnBrk="1" hangingPunct="1">
              <a:buClr>
                <a:schemeClr val="tx1"/>
              </a:buClr>
              <a:buFont typeface="Wingdings" charset="2"/>
              <a:buNone/>
              <a:defRPr/>
            </a:pPr>
            <a:endParaRPr lang="en-US" sz="2400" b="1" dirty="0"/>
          </a:p>
        </p:txBody>
      </p:sp>
      <p:pic>
        <p:nvPicPr>
          <p:cNvPr id="112646" name="Picture 6" descr="great mig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1200"/>
            <a:ext cx="4724400" cy="3857625"/>
          </a:xfrm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805479" y="59436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i="1" dirty="0">
                <a:latin typeface="Arial" charset="0"/>
              </a:rPr>
              <a:t>Migration of the Negro</a:t>
            </a:r>
            <a:r>
              <a:rPr lang="en-US" b="1" dirty="0">
                <a:latin typeface="Arial" charset="0"/>
              </a:rPr>
              <a:t> by Jacob Lawrence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The Harlem Renaissance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43400" cy="52578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ea typeface="+mn-ea"/>
                <a:cs typeface="+mn-cs"/>
              </a:rPr>
              <a:t>Harlem, NY became the </a:t>
            </a: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largest black urban community</a:t>
            </a:r>
          </a:p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ea typeface="+mn-ea"/>
                <a:cs typeface="+mn-cs"/>
              </a:rPr>
              <a:t>Harlem suffered from overcrowding, unemployment and </a:t>
            </a: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poverty</a:t>
            </a:r>
          </a:p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ea typeface="+mn-ea"/>
                <a:cs typeface="+mn-cs"/>
              </a:rPr>
              <a:t>Home to literary and artistic </a:t>
            </a: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revival</a:t>
            </a:r>
            <a:r>
              <a:rPr lang="en-US" sz="2800" b="1" dirty="0" smtClean="0">
                <a:solidFill>
                  <a:srgbClr val="FF3300"/>
                </a:solidFill>
                <a:ea typeface="+mn-ea"/>
                <a:cs typeface="+mn-cs"/>
              </a:rPr>
              <a:t> </a:t>
            </a:r>
            <a:r>
              <a:rPr lang="en-US" sz="2800" b="1" dirty="0" smtClean="0">
                <a:ea typeface="+mn-ea"/>
                <a:cs typeface="+mn-cs"/>
              </a:rPr>
              <a:t>known as the Harlem Renaissance </a:t>
            </a:r>
          </a:p>
        </p:txBody>
      </p:sp>
      <p:pic>
        <p:nvPicPr>
          <p:cNvPr id="46084" name="Picture 6" descr="harlem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524000"/>
            <a:ext cx="3146425" cy="464820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The Harlem Renaissance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1524000"/>
            <a:ext cx="3429000" cy="48006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In </a:t>
            </a:r>
            <a:r>
              <a:rPr lang="en-US" sz="2400" b="1" dirty="0">
                <a:ea typeface="+mn-ea"/>
                <a:cs typeface="+mn-cs"/>
              </a:rPr>
              <a:t>March 1925, Tennessee passed the nation’s first law that made it a crime to teach evolution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>
                <a:ea typeface="+mn-ea"/>
                <a:cs typeface="+mn-cs"/>
              </a:rPr>
              <a:t>The ACLU promised to defend any teacher willing to challenge the law –</a:t>
            </a:r>
            <a:r>
              <a:rPr lang="en-US" sz="2400" b="1" dirty="0">
                <a:solidFill>
                  <a:srgbClr val="FF3300"/>
                </a:solidFill>
                <a:ea typeface="+mn-ea"/>
                <a:cs typeface="+mn-cs"/>
              </a:rPr>
              <a:t> John Scopes</a:t>
            </a:r>
            <a:r>
              <a:rPr lang="en-US" sz="2400" b="1" dirty="0">
                <a:ea typeface="+mn-ea"/>
                <a:cs typeface="+mn-cs"/>
              </a:rPr>
              <a:t> did</a:t>
            </a:r>
          </a:p>
        </p:txBody>
      </p:sp>
      <p:pic>
        <p:nvPicPr>
          <p:cNvPr id="29703" name="Picture 7" descr="scopes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33400" y="4495800"/>
            <a:ext cx="3962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Scopes was a biology teacher who dared to teach his students that man derived from lower species</a:t>
            </a:r>
            <a:r>
              <a:rPr lang="en-US">
                <a:latin typeface="Arial" charset="0"/>
              </a:rPr>
              <a:t>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4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. Scopes Monkey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 Trial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darrow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5634"/>
            <a:ext cx="3035744" cy="38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553200" y="1447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Darrow</a:t>
            </a:r>
          </a:p>
        </p:txBody>
      </p:sp>
      <p:pic>
        <p:nvPicPr>
          <p:cNvPr id="33803" name="Picture 11" descr="bryan_subj_e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9067" y="2855636"/>
            <a:ext cx="2635221" cy="382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155575"/>
            <a:ext cx="8599488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Scopes Monkey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 Trial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878" y="2832794"/>
            <a:ext cx="3419190" cy="3844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447800"/>
            <a:ext cx="8599488" cy="138499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Creationism vs. Evolution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Fundamentalism vs. Modernity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William Jennings Bryan vs. Clarence Darrow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Even </a:t>
            </a:r>
            <a:r>
              <a:rPr lang="en-US" sz="2400" b="1" dirty="0">
                <a:ea typeface="+mn-ea"/>
                <a:cs typeface="+mn-cs"/>
              </a:rPr>
              <a:t>before sound, movies offered a means of escape through romance and comedy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>
                <a:ea typeface="+mn-ea"/>
                <a:cs typeface="+mn-cs"/>
              </a:rPr>
              <a:t>First animated with sound: </a:t>
            </a:r>
            <a:r>
              <a:rPr lang="en-US" sz="2400" b="1" i="1" dirty="0">
                <a:solidFill>
                  <a:srgbClr val="000000"/>
                </a:solidFill>
                <a:ea typeface="+mn-ea"/>
                <a:cs typeface="+mn-cs"/>
              </a:rPr>
              <a:t>Steamboat Willie </a:t>
            </a:r>
            <a:r>
              <a:rPr lang="en-US" sz="2400" b="1" dirty="0">
                <a:ea typeface="+mn-ea"/>
                <a:cs typeface="+mn-cs"/>
              </a:rPr>
              <a:t>(1928)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2"/>
              <a:buNone/>
              <a:defRPr/>
            </a:pPr>
            <a:endParaRPr lang="en-US" sz="2400" b="1" dirty="0" smtClean="0"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By </a:t>
            </a:r>
            <a:r>
              <a:rPr lang="en-US" sz="2400" b="1" dirty="0">
                <a:ea typeface="+mn-ea"/>
                <a:cs typeface="+mn-cs"/>
              </a:rPr>
              <a:t>1930</a:t>
            </a:r>
            <a:r>
              <a:rPr lang="en-US" sz="2400" b="1" i="1" dirty="0">
                <a:ea typeface="+mn-ea"/>
                <a:cs typeface="+mn-cs"/>
              </a:rPr>
              <a:t> </a:t>
            </a:r>
            <a:r>
              <a:rPr lang="en-US" sz="2400" b="1" dirty="0">
                <a:ea typeface="+mn-ea"/>
                <a:cs typeface="+mn-cs"/>
              </a:rPr>
              <a:t>millions of</a:t>
            </a:r>
            <a:r>
              <a:rPr lang="en-US" sz="2400" b="1" i="1" dirty="0">
                <a:ea typeface="+mn-ea"/>
                <a:cs typeface="+mn-cs"/>
              </a:rPr>
              <a:t> </a:t>
            </a:r>
            <a:r>
              <a:rPr lang="en-US" sz="2400" b="1" dirty="0">
                <a:ea typeface="+mn-ea"/>
                <a:cs typeface="+mn-cs"/>
              </a:rPr>
              <a:t>Americans went to the movies each week</a:t>
            </a:r>
          </a:p>
        </p:txBody>
      </p:sp>
      <p:pic>
        <p:nvPicPr>
          <p:cNvPr id="89094" name="Picture 6" descr="steamboat_will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2941638" cy="3051175"/>
          </a:xfrm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09600" y="4876800"/>
            <a:ext cx="2819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 </a:t>
            </a:r>
          </a:p>
          <a:p>
            <a:pPr algn="ctr" eaLnBrk="1" hangingPunct="1"/>
            <a:r>
              <a:rPr lang="en-US" sz="1400" b="1" dirty="0">
                <a:latin typeface="Arial" charset="0"/>
              </a:rPr>
              <a:t>Walt Disney's animated </a:t>
            </a:r>
            <a:r>
              <a:rPr lang="en-US" sz="1400" b="1" i="1" dirty="0">
                <a:latin typeface="Arial" charset="0"/>
              </a:rPr>
              <a:t>Steamboat Willie</a:t>
            </a:r>
            <a:r>
              <a:rPr lang="en-US" sz="1400" b="1" dirty="0">
                <a:latin typeface="Arial" charset="0"/>
              </a:rPr>
              <a:t> marked the debut of Mickey Mouse. It was a seven minute long black and white cartoon.</a:t>
            </a:r>
          </a:p>
          <a:p>
            <a:pPr eaLnBrk="1" hangingPunct="1">
              <a:spcBef>
                <a:spcPct val="50000"/>
              </a:spcBef>
            </a:pPr>
            <a:endParaRPr lang="en-US" sz="1400" b="1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5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. Jazz and Entertainment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761851"/>
            <a:ext cx="4648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ea typeface="+mn-ea"/>
                <a:cs typeface="+mn-cs"/>
              </a:rPr>
              <a:t>The </a:t>
            </a:r>
            <a:r>
              <a:rPr lang="en-US" sz="2800" b="1" dirty="0">
                <a:ea typeface="+mn-ea"/>
                <a:cs typeface="+mn-cs"/>
              </a:rPr>
              <a:t>Jazz </a:t>
            </a:r>
            <a:r>
              <a:rPr lang="en-US" sz="2800" b="1" dirty="0" smtClean="0">
                <a:ea typeface="+mn-ea"/>
                <a:cs typeface="+mn-cs"/>
              </a:rPr>
              <a:t>Age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>
                <a:ea typeface="+mn-ea"/>
                <a:cs typeface="+mn-cs"/>
              </a:rPr>
              <a:t>Music –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/>
              <a:t>Bessie Smith &amp; Louis Armstrong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>
                <a:ea typeface="+mn-ea"/>
                <a:cs typeface="+mn-cs"/>
              </a:rPr>
              <a:t>Great Gatsby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>
                <a:ea typeface="+mn-ea"/>
                <a:cs typeface="+mn-cs"/>
              </a:rPr>
              <a:t>Dance  Marathons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>
                <a:ea typeface="+mn-ea"/>
                <a:cs typeface="+mn-cs"/>
              </a:rPr>
              <a:t>New Dance Moves –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/>
              <a:t>The Charleston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/>
              <a:t>Waltz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/>
              <a:t>Foxtrot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/>
              <a:t>Tango &amp; more</a:t>
            </a:r>
          </a:p>
        </p:txBody>
      </p:sp>
      <p:pic>
        <p:nvPicPr>
          <p:cNvPr id="182276" name="Picture 4" descr="bessie%20smi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61851"/>
            <a:ext cx="3505200" cy="3584575"/>
          </a:xfr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Jazz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06362"/>
            <a:ext cx="8001000" cy="1189038"/>
          </a:xfrm>
          <a:ln w="381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1. </a:t>
            </a:r>
            <a:r>
              <a:rPr lang="en-US" b="1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WOMEN’S ROLES, RIGHTS/ Flapper</a:t>
            </a:r>
            <a:endParaRPr lang="en-US" b="1" dirty="0">
              <a:solidFill>
                <a:srgbClr val="000000"/>
              </a:solidFill>
              <a:latin typeface="American Typewriter"/>
              <a:ea typeface="+mj-ea"/>
              <a:cs typeface="American Typewriter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4958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latin typeface="Rockwell" pitchFamily="18" charset="0"/>
              </a:rPr>
              <a:t> </a:t>
            </a:r>
            <a:r>
              <a:rPr lang="en-US" sz="2800" b="1" dirty="0" smtClean="0">
                <a:latin typeface="Rockwell" pitchFamily="18" charset="0"/>
                <a:ea typeface="+mn-ea"/>
                <a:cs typeface="+mn-cs"/>
              </a:rPr>
              <a:t>After the uproar of World War I, Americans were looking for a little fun in the 1920s.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latin typeface="Rockwell" pitchFamily="18" charset="0"/>
              </a:rPr>
              <a:t> </a:t>
            </a:r>
            <a:r>
              <a:rPr lang="en-US" sz="2800" b="1" dirty="0" smtClean="0">
                <a:latin typeface="Rockwell" pitchFamily="18" charset="0"/>
                <a:ea typeface="+mn-ea"/>
                <a:cs typeface="+mn-cs"/>
              </a:rPr>
              <a:t>Flashy &amp; Provocative </a:t>
            </a:r>
            <a:r>
              <a:rPr lang="en-US" sz="2800" b="1" dirty="0" smtClean="0">
                <a:solidFill>
                  <a:srgbClr val="FF3300"/>
                </a:solidFill>
                <a:latin typeface="Rockwell" pitchFamily="18" charset="0"/>
                <a:ea typeface="+mn-ea"/>
                <a:cs typeface="+mn-cs"/>
              </a:rPr>
              <a:t>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latin typeface="Rockwell" pitchFamily="18" charset="0"/>
                <a:ea typeface="+mn-ea"/>
                <a:cs typeface="+mn-cs"/>
              </a:rPr>
              <a:t> Women were independent and achieving greater freedoms.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b="1" dirty="0" smtClean="0">
              <a:latin typeface="Rockwell" pitchFamily="18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dirty="0" smtClean="0">
                <a:latin typeface="Rockwell" pitchFamily="18" charset="0"/>
              </a:rPr>
              <a:t> Example: right to vote, more employment, freedom of the automobile</a:t>
            </a:r>
          </a:p>
        </p:txBody>
      </p:sp>
      <p:pic>
        <p:nvPicPr>
          <p:cNvPr id="26628" name="Picture 4" descr="Chicago19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447800"/>
            <a:ext cx="3149600" cy="4724400"/>
          </a:xfr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19200" y="5867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Chicago 1926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harl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46361"/>
            <a:ext cx="3040708" cy="22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210796" y="1746360"/>
            <a:ext cx="4628404" cy="474664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Entertainment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Owned by white owners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Staffed by African American workers and musicians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Open to whites only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Jazz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4800"/>
            <a:ext cx="3040708" cy="229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Entertainment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8" y="1600200"/>
            <a:ext cx="3912586" cy="2969218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405666" y="1600200"/>
            <a:ext cx="4433534" cy="4874434"/>
          </a:xfrm>
          <a:ln w="38100" cmpd="sng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Disposable time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/>
              <a:t>Disposable income</a:t>
            </a:r>
            <a:endParaRPr lang="en-US" sz="2400" b="1" dirty="0" smtClean="0">
              <a:ea typeface="+mn-ea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In 1929, Americans spent $4.5 billion on entertainment. (includes sports)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3300"/>
                </a:solidFill>
                <a:ea typeface="+mn-ea"/>
                <a:cs typeface="+mn-cs"/>
              </a:rPr>
              <a:t>Other stars emerge from the movies, comedy, and more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Baseball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3300"/>
                </a:solidFill>
                <a:ea typeface="+mn-ea"/>
                <a:cs typeface="+mn-cs"/>
              </a:rPr>
              <a:t>Professional and college football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Boxing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3300"/>
                </a:solidFill>
                <a:ea typeface="+mn-ea"/>
                <a:cs typeface="+mn-cs"/>
              </a:rPr>
              <a:t>Vaudeville and Ragtime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American Heroes</a:t>
            </a:r>
            <a:endParaRPr lang="en-US" sz="2400" b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530725"/>
          </a:xfrm>
        </p:spPr>
        <p:txBody>
          <a:bodyPr/>
          <a:lstStyle/>
          <a:p>
            <a:pPr>
              <a:buNone/>
              <a:defRPr/>
            </a:pPr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6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. Henry Ford/ American Consumerism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6" y="1746214"/>
            <a:ext cx="2890007" cy="216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626" y="1828800"/>
            <a:ext cx="2119015" cy="1708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872" y="3913719"/>
            <a:ext cx="2015769" cy="2775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74" y="4132934"/>
            <a:ext cx="1545423" cy="2725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Henry Ford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Henry Ford</a:t>
            </a:r>
          </a:p>
          <a:p>
            <a:pPr lvl="1"/>
            <a:r>
              <a:rPr lang="en-US" dirty="0" smtClean="0"/>
              <a:t>Founder of the Ford Motor Company</a:t>
            </a:r>
          </a:p>
          <a:p>
            <a:pPr lvl="1"/>
            <a:r>
              <a:rPr lang="en-US" dirty="0" smtClean="0"/>
              <a:t>Assembly line innovator</a:t>
            </a:r>
          </a:p>
          <a:p>
            <a:pPr lvl="1"/>
            <a:r>
              <a:rPr lang="en-US" dirty="0" smtClean="0"/>
              <a:t>Inventor of the Model T</a:t>
            </a:r>
          </a:p>
          <a:p>
            <a:pPr lvl="1"/>
            <a:r>
              <a:rPr lang="en-US" dirty="0" smtClean="0"/>
              <a:t>Offered credit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15" y="1600200"/>
            <a:ext cx="2468608" cy="3153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American Consumerism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Electric razors</a:t>
            </a:r>
          </a:p>
          <a:p>
            <a:r>
              <a:rPr lang="en-US" dirty="0" smtClean="0"/>
              <a:t>Refrigerators</a:t>
            </a:r>
          </a:p>
          <a:p>
            <a:r>
              <a:rPr lang="en-US" dirty="0" smtClean="0"/>
              <a:t>Vacuum cleaner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Car</a:t>
            </a:r>
          </a:p>
          <a:p>
            <a:r>
              <a:rPr lang="en-US" dirty="0" smtClean="0"/>
              <a:t>Cosmetics/ perfumes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87212" y="1600201"/>
            <a:ext cx="4038600" cy="1828799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 Now Pay Later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attitude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toward debt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75% of Radios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 of automobiles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19" y="3614875"/>
            <a:ext cx="2108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95800" cy="51816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Although print media was popular, radio was the most powerful communications medium to emerge in the 1920s.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News was delivered faster and to a larger audience.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Americans could hear the voice of the president or listen to the World Series live.</a:t>
            </a:r>
            <a:r>
              <a:rPr lang="en-US" sz="2400" dirty="0" smtClean="0">
                <a:ea typeface="+mn-ea"/>
                <a:cs typeface="+mn-cs"/>
              </a:rPr>
              <a:t> </a:t>
            </a:r>
          </a:p>
        </p:txBody>
      </p:sp>
      <p:pic>
        <p:nvPicPr>
          <p:cNvPr id="38916" name="Picture 6" descr="Radio77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509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radio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905000"/>
            <a:ext cx="3606800" cy="4953000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10384" y="307975"/>
            <a:ext cx="6528815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7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. Radio/ Advertising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8598" y="1947406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History of Radio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Advertizing techniques?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Boost selling of consumer goods?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Radio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47406"/>
            <a:ext cx="4538998" cy="36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8598" y="1947406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Name Brands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Selling lifestyle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Reaching the illiterate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Advertising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47406"/>
            <a:ext cx="4538998" cy="36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667645"/>
            <a:ext cx="4267200" cy="5562600"/>
          </a:xfrm>
          <a:prstGeom prst="rect">
            <a:avLst/>
          </a:prstGeom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After WWI, many fear the spread of Communism.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 Attorney General Palmer begins deporting immigrants that ‘seem to’  threaten democracy.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Many people panic while others are outraged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4492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8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. The Red Scare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181600" y="1600200"/>
            <a:ext cx="3657600" cy="501384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 WWI economic recession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Seattle General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Strike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May Day Bombs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Investigate un-American activities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Deport Russian nationals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Red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 Scare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0200"/>
            <a:ext cx="4502333" cy="340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19</a:t>
            </a:r>
            <a:r>
              <a:rPr lang="en-US" baseline="30000" dirty="0">
                <a:ea typeface="+mn-ea"/>
                <a:cs typeface="+mn-cs"/>
              </a:rPr>
              <a:t>th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Amendment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New meaning of womanhood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Cosmetics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Education</a:t>
            </a:r>
          </a:p>
          <a:p>
            <a:pPr eaLnBrk="1" hangingPunct="1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3767138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WOMEN’S </a:t>
            </a:r>
            <a:r>
              <a:rPr lang="en-US" b="1" dirty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ROLES/RIGHTS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114800" cy="4876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defRPr/>
            </a:pPr>
            <a:r>
              <a:rPr lang="en-US" sz="2800" b="1" dirty="0">
                <a:latin typeface="Rockwell" charset="0"/>
                <a:ea typeface="+mn-ea"/>
                <a:cs typeface="+mn-cs"/>
              </a:rPr>
              <a:t>Challenged the traditional</a:t>
            </a:r>
            <a:r>
              <a:rPr lang="en-US" sz="2800" b="1" dirty="0" smtClean="0">
                <a:latin typeface="Rockwell" charset="0"/>
                <a:ea typeface="+mn-ea"/>
                <a:cs typeface="+mn-cs"/>
              </a:rPr>
              <a:t> view of women</a:t>
            </a:r>
          </a:p>
          <a:p>
            <a:pPr>
              <a:buClr>
                <a:schemeClr val="tx1"/>
              </a:buClr>
              <a:defRPr/>
            </a:pPr>
            <a:r>
              <a:rPr lang="en-US" sz="2800" b="1" dirty="0">
                <a:latin typeface="Rockwell" charset="0"/>
                <a:ea typeface="+mn-ea"/>
                <a:cs typeface="+mn-cs"/>
              </a:rPr>
              <a:t>Revolution of manners and morals. </a:t>
            </a:r>
          </a:p>
          <a:p>
            <a:pPr>
              <a:buClr>
                <a:schemeClr val="tx1"/>
              </a:buClr>
              <a:defRPr/>
            </a:pPr>
            <a:r>
              <a:rPr lang="en-US" sz="2800" b="1" dirty="0">
                <a:latin typeface="Rockwell" charset="0"/>
                <a:ea typeface="+mn-ea"/>
                <a:cs typeface="+mn-cs"/>
              </a:rPr>
              <a:t>A Flapper was an emancipated young woman who embraced the new fashions and urban attitudes</a:t>
            </a:r>
            <a:r>
              <a:rPr lang="en-US" sz="2800" b="1" dirty="0" smtClean="0">
                <a:latin typeface="Rockwell" charset="0"/>
                <a:ea typeface="+mn-ea"/>
                <a:cs typeface="+mn-cs"/>
              </a:rPr>
              <a:t>.</a:t>
            </a:r>
          </a:p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latin typeface="Rockwell" charset="0"/>
              </a:rPr>
              <a:t>Slang</a:t>
            </a:r>
          </a:p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latin typeface="Rockwell" charset="0"/>
                <a:ea typeface="+mn-ea"/>
                <a:cs typeface="+mn-cs"/>
              </a:rPr>
              <a:t>Rejected by elders</a:t>
            </a:r>
          </a:p>
          <a:p>
            <a:pPr eaLnBrk="1" hangingPunct="1">
              <a:defRPr/>
            </a:pPr>
            <a:endParaRPr lang="en-US" sz="2800" b="1" dirty="0">
              <a:latin typeface="Rockwell" charset="0"/>
              <a:ea typeface="+mn-ea"/>
              <a:cs typeface="+mn-cs"/>
            </a:endParaRPr>
          </a:p>
        </p:txBody>
      </p:sp>
      <p:pic>
        <p:nvPicPr>
          <p:cNvPr id="28676" name="Picture 4" descr="fla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73350" y="2322340"/>
            <a:ext cx="2365850" cy="4307060"/>
          </a:xfr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30213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Flapper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Prohibi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11350"/>
            <a:ext cx="4038600" cy="3906838"/>
          </a:xfrm>
          <a:noFill/>
        </p:spPr>
      </p:pic>
      <p:pic>
        <p:nvPicPr>
          <p:cNvPr id="163848" name="Picture 8" descr="Prohib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89175"/>
            <a:ext cx="4038600" cy="315118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30213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American Typewriter"/>
                <a:ea typeface="+mj-ea"/>
                <a:cs typeface="American Typewriter"/>
              </a:rPr>
              <a:t>2.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Prohibition/Organized Crime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581400" cy="51816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18</a:t>
            </a:r>
            <a:r>
              <a:rPr lang="en-US" sz="2400" b="1" baseline="30000" dirty="0" smtClean="0">
                <a:ea typeface="+mn-ea"/>
                <a:cs typeface="+mn-cs"/>
              </a:rPr>
              <a:t>th</a:t>
            </a:r>
            <a:r>
              <a:rPr lang="en-US" sz="2400" b="1" dirty="0" smtClean="0">
                <a:ea typeface="+mn-ea"/>
                <a:cs typeface="+mn-cs"/>
              </a:rPr>
              <a:t> </a:t>
            </a:r>
            <a:r>
              <a:rPr lang="en-US" sz="2400" b="1" dirty="0"/>
              <a:t>a</a:t>
            </a:r>
            <a:r>
              <a:rPr lang="en-US" sz="2400" b="1" dirty="0" smtClean="0">
                <a:ea typeface="+mn-ea"/>
                <a:cs typeface="+mn-cs"/>
              </a:rPr>
              <a:t>mendment </a:t>
            </a:r>
            <a:r>
              <a:rPr lang="en-US" sz="2400" b="1" dirty="0">
                <a:ea typeface="+mn-ea"/>
                <a:cs typeface="+mn-cs"/>
              </a:rPr>
              <a:t>in 1920.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/>
              <a:t>Launched era known as </a:t>
            </a:r>
            <a:r>
              <a:rPr lang="en-US" sz="2000" b="1" dirty="0">
                <a:solidFill>
                  <a:srgbClr val="000000"/>
                </a:solidFill>
              </a:rPr>
              <a:t>Prohibition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/>
              <a:t>I</a:t>
            </a:r>
            <a:r>
              <a:rPr lang="en-US" sz="2400" b="1" dirty="0" smtClean="0">
                <a:ea typeface="+mn-ea"/>
                <a:cs typeface="+mn-cs"/>
              </a:rPr>
              <a:t>llegal </a:t>
            </a:r>
            <a:r>
              <a:rPr lang="en-US" sz="2400" b="1" dirty="0">
                <a:ea typeface="+mn-ea"/>
                <a:cs typeface="+mn-cs"/>
              </a:rPr>
              <a:t>to make, distribute, sell, transport or consume liquor</a:t>
            </a:r>
            <a:r>
              <a:rPr lang="en-US" sz="2400" b="1" dirty="0" smtClean="0">
                <a:ea typeface="+mn-ea"/>
                <a:cs typeface="+mn-cs"/>
              </a:rPr>
              <a:t>.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/>
              <a:t>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amendment passed in 1933 repeals the 18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</a:t>
            </a:r>
            <a:endParaRPr lang="en-US" sz="2400" b="1" dirty="0" smtClean="0">
              <a:ea typeface="+mn-ea"/>
              <a:cs typeface="+mn-cs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q"/>
              <a:defRPr/>
            </a:pPr>
            <a:endParaRPr lang="en-US" sz="2400" b="1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430213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Prohibition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4311006" cy="417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rohibition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543800" y="27432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  <a:latin typeface="Arial" charset="0"/>
              </a:rPr>
              <a:t>Poster supporting prohibition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3434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charset="2"/>
              <a:buChar char="q"/>
              <a:defRPr/>
            </a:pPr>
            <a:r>
              <a:rPr lang="en-US" sz="2800" b="1" dirty="0" smtClean="0">
                <a:ea typeface="+mn-ea"/>
                <a:cs typeface="+mn-cs"/>
              </a:rPr>
              <a:t>Temperance Movement</a:t>
            </a:r>
            <a:endParaRPr lang="en-US" sz="2800" b="1" dirty="0">
              <a:ea typeface="+mn-ea"/>
              <a:cs typeface="+mn-cs"/>
            </a:endParaRPr>
          </a:p>
        </p:txBody>
      </p:sp>
      <p:pic>
        <p:nvPicPr>
          <p:cNvPr id="12294" name="Picture 6" descr="ProhibitionT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687" y="1905000"/>
            <a:ext cx="3709700" cy="4756487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30213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Prohibition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24000"/>
            <a:ext cx="4800600" cy="49530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ea typeface="+mn-ea"/>
                <a:cs typeface="+mn-cs"/>
              </a:rPr>
              <a:t>Prohibition </a:t>
            </a:r>
            <a:r>
              <a:rPr lang="en-US" sz="2400" b="1" dirty="0">
                <a:ea typeface="+mn-ea"/>
                <a:cs typeface="+mn-cs"/>
              </a:rPr>
              <a:t>contributed to the growth of organized crime in every major city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</a:rPr>
              <a:t>Al Capone –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>
                <a:solidFill>
                  <a:srgbClr val="000000"/>
                </a:solidFill>
              </a:rPr>
              <a:t>Chicago, Illinois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>
                <a:solidFill>
                  <a:srgbClr val="000000"/>
                </a:solidFill>
              </a:rPr>
              <a:t>famous bootlegger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>
                <a:solidFill>
                  <a:srgbClr val="000000"/>
                </a:solidFill>
              </a:rPr>
              <a:t>“Scarface”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>
                <a:solidFill>
                  <a:srgbClr val="000000"/>
                </a:solidFill>
              </a:rPr>
              <a:t>60 million yr (bootleg alone)</a:t>
            </a:r>
          </a:p>
          <a:p>
            <a:pPr>
              <a:buClr>
                <a:schemeClr val="tx1"/>
              </a:buClr>
              <a:defRPr/>
            </a:pPr>
            <a:r>
              <a:rPr lang="en-US" sz="2400" b="1" dirty="0">
                <a:ea typeface="+mn-ea"/>
                <a:cs typeface="+mn-cs"/>
              </a:rPr>
              <a:t>Capone took control of the Chicago liquor business by killing off his competition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/>
              <a:t>Talent for avoiding jail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400" b="1" dirty="0">
              <a:ea typeface="+mn-ea"/>
              <a:cs typeface="+mn-cs"/>
            </a:endParaRPr>
          </a:p>
        </p:txBody>
      </p:sp>
      <p:pic>
        <p:nvPicPr>
          <p:cNvPr id="18438" name="Picture 6" descr="cap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76437"/>
            <a:ext cx="3414713" cy="4500563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07975"/>
            <a:ext cx="8229600" cy="11398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erican Typewriter"/>
                <a:ea typeface="+mj-ea"/>
                <a:cs typeface="American Typewriter"/>
              </a:rPr>
              <a:t>Organized Crime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erican Typewriter"/>
              <a:ea typeface="+mj-ea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759</Words>
  <Application>Microsoft Macintosh PowerPoint</Application>
  <PresentationFormat>On-screen Show (4:3)</PresentationFormat>
  <Paragraphs>148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ROARING TWENTIES</vt:lpstr>
      <vt:lpstr>1. WOMEN’S ROLES, RIGHTS/ Flapper</vt:lpstr>
      <vt:lpstr>WOMEN’S ROLES/RIGHTS</vt:lpstr>
      <vt:lpstr>Slide 4</vt:lpstr>
      <vt:lpstr>Slide 5</vt:lpstr>
      <vt:lpstr>Slide 6</vt:lpstr>
      <vt:lpstr>Slide 7</vt:lpstr>
      <vt:lpstr>Slide 8</vt:lpstr>
      <vt:lpstr>Slide 9</vt:lpstr>
      <vt:lpstr>Slide 10</vt:lpstr>
      <vt:lpstr>3. Urban Migration/ Harlem Renaissance/ Racial Tension</vt:lpstr>
      <vt:lpstr>Urban Migration</vt:lpstr>
      <vt:lpstr>Racial Tension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American Fork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20’s Project Topics</dc:title>
  <dc:creator>Jon Lehman</dc:creator>
  <cp:lastModifiedBy>Jon Lehman</cp:lastModifiedBy>
  <cp:revision>10</cp:revision>
  <dcterms:created xsi:type="dcterms:W3CDTF">2014-11-14T02:24:08Z</dcterms:created>
  <dcterms:modified xsi:type="dcterms:W3CDTF">2014-11-14T02:25:03Z</dcterms:modified>
</cp:coreProperties>
</file>