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5B1389-B367-4BBA-A7A5-ECFB47432206}" type="datetimeFigureOut">
              <a:rPr lang="en-US" smtClean="0"/>
              <a:t>8/29/2017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D1E9F56-D698-432E-A85C-F13BC6C851F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1E9F56-D698-432E-A85C-F13BC6C851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1E9F56-D698-432E-A85C-F13BC6C851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1E9F56-D698-432E-A85C-F13BC6C851F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1E9F56-D698-432E-A85C-F13BC6C851F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D1E9F56-D698-432E-A85C-F13BC6C851F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D1E9F56-D698-432E-A85C-F13BC6C851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D1E9F56-D698-432E-A85C-F13BC6C851F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5B1389-B367-4BBA-A7A5-ECFB47432206}" type="datetimeFigureOut">
              <a:rPr lang="en-US" smtClean="0"/>
              <a:t>8/29/2017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D1E9F56-D698-432E-A85C-F13BC6C851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5B1389-B367-4BBA-A7A5-ECFB47432206}" type="datetimeFigureOut">
              <a:rPr lang="en-US" smtClean="0"/>
              <a:t>8/29/2017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D1E9F56-D698-432E-A85C-F13BC6C851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5B1389-B367-4BBA-A7A5-ECFB47432206}" type="datetimeFigureOut">
              <a:rPr lang="en-US" smtClean="0"/>
              <a:t>8/29/2017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D1E9F56-D698-432E-A85C-F13BC6C851F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5B1389-B367-4BBA-A7A5-ECFB47432206}" type="datetimeFigureOut">
              <a:rPr lang="en-US" smtClean="0"/>
              <a:t>8/29/2017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1E9F56-D698-432E-A85C-F13BC6C851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tribemagazine.com/board/tribe-main-forum/163279-osama-bin-laden-dead-he-25.htm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REVOLUTION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r>
              <a:rPr lang="en-US" dirty="0" smtClean="0"/>
              <a:t>STEEL</a:t>
            </a:r>
          </a:p>
          <a:p>
            <a:pPr lvl="1"/>
            <a:r>
              <a:rPr lang="en-US" dirty="0" smtClean="0"/>
              <a:t>Before the mid 1800’s it was expensive to convert iron ore</a:t>
            </a:r>
          </a:p>
          <a:p>
            <a:pPr lvl="1"/>
            <a:r>
              <a:rPr lang="en-US" dirty="0" smtClean="0"/>
              <a:t>In the mid 1850’s Henry Bessemer developed a method of making steel that burned off the impurities in molten iron ore with a blast of hot air</a:t>
            </a:r>
          </a:p>
          <a:p>
            <a:pPr lvl="1"/>
            <a:r>
              <a:rPr lang="en-US" dirty="0" smtClean="0"/>
              <a:t>The Bessemer Process produced more steel in one day than the older process did in a week</a:t>
            </a:r>
          </a:p>
          <a:p>
            <a:pPr lvl="1"/>
            <a:r>
              <a:rPr lang="en-US" dirty="0" smtClean="0"/>
              <a:t>American steel production increased from 15,000 tons in 1865 to 28 million tons by 1910</a:t>
            </a:r>
            <a:endParaRPr lang="en-US" dirty="0"/>
          </a:p>
        </p:txBody>
      </p:sp>
      <p:sp>
        <p:nvSpPr>
          <p:cNvPr id="3" name="Content Placeholder 2"/>
          <p:cNvSpPr>
            <a:spLocks noGrp="1"/>
          </p:cNvSpPr>
          <p:nvPr>
            <p:ph sz="half" idx="2"/>
          </p:nvPr>
        </p:nvSpPr>
        <p:spPr/>
        <p:txBody>
          <a:bodyPr>
            <a:normAutofit fontScale="77500" lnSpcReduction="20000"/>
          </a:bodyPr>
          <a:lstStyle/>
          <a:p>
            <a:r>
              <a:rPr lang="en-US" dirty="0" smtClean="0"/>
              <a:t>IMPACT OF STEEL</a:t>
            </a:r>
          </a:p>
          <a:p>
            <a:pPr lvl="1"/>
            <a:r>
              <a:rPr lang="en-US" dirty="0" smtClean="0"/>
              <a:t>Urbanization or the growth of cities</a:t>
            </a:r>
          </a:p>
          <a:p>
            <a:pPr lvl="1"/>
            <a:r>
              <a:rPr lang="en-US" dirty="0" smtClean="0"/>
              <a:t>Railroad industry grew</a:t>
            </a:r>
          </a:p>
          <a:p>
            <a:pPr lvl="1"/>
            <a:r>
              <a:rPr lang="en-US" dirty="0" smtClean="0"/>
              <a:t>Bridges, skyscrapers were built</a:t>
            </a:r>
          </a:p>
          <a:p>
            <a:pPr lvl="1"/>
            <a:r>
              <a:rPr lang="en-US" dirty="0" smtClean="0"/>
              <a:t>Coal and Iron Ore mining increased</a:t>
            </a:r>
          </a:p>
          <a:p>
            <a:pPr lvl="1"/>
            <a:endParaRPr lang="en-US" dirty="0" smtClean="0"/>
          </a:p>
        </p:txBody>
      </p:sp>
      <p:sp>
        <p:nvSpPr>
          <p:cNvPr id="4" name="Title 3"/>
          <p:cNvSpPr>
            <a:spLocks noGrp="1"/>
          </p:cNvSpPr>
          <p:nvPr>
            <p:ph type="title"/>
          </p:nvPr>
        </p:nvSpPr>
        <p:spPr/>
        <p:txBody>
          <a:bodyPr/>
          <a:lstStyle/>
          <a:p>
            <a:r>
              <a:rPr lang="en-US" dirty="0" smtClean="0"/>
              <a:t>INDUSTRIAL INNOVATIONS</a:t>
            </a:r>
            <a:endParaRPr lang="en-US" dirty="0"/>
          </a:p>
        </p:txBody>
      </p:sp>
      <p:pic>
        <p:nvPicPr>
          <p:cNvPr id="5" name="Picture 4" descr="Bessemer Process.jpg"/>
          <p:cNvPicPr>
            <a:picLocks noChangeAspect="1"/>
          </p:cNvPicPr>
          <p:nvPr/>
        </p:nvPicPr>
        <p:blipFill>
          <a:blip r:embed="rId2" cstate="print"/>
          <a:stretch>
            <a:fillRect/>
          </a:stretch>
        </p:blipFill>
        <p:spPr>
          <a:xfrm>
            <a:off x="4953000" y="3581400"/>
            <a:ext cx="3810000" cy="2438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r>
              <a:rPr lang="en-US" dirty="0" smtClean="0"/>
              <a:t>OIL</a:t>
            </a:r>
          </a:p>
          <a:p>
            <a:pPr lvl="1"/>
            <a:r>
              <a:rPr lang="en-US" dirty="0" smtClean="0"/>
              <a:t>Edwin Drake used a steam engine to drill for oil in 1859</a:t>
            </a:r>
          </a:p>
          <a:p>
            <a:pPr lvl="1"/>
            <a:r>
              <a:rPr lang="en-US" dirty="0" smtClean="0"/>
              <a:t>The process to refine oil led to the development of kerosene, internal combustion engine, horseless carriage, automobile and airplanes</a:t>
            </a:r>
            <a:endParaRPr lang="en-US" dirty="0"/>
          </a:p>
        </p:txBody>
      </p:sp>
      <p:pic>
        <p:nvPicPr>
          <p:cNvPr id="5" name="Content Placeholder 4" descr="drake oil drill.jpg"/>
          <p:cNvPicPr>
            <a:picLocks noGrp="1" noChangeAspect="1"/>
          </p:cNvPicPr>
          <p:nvPr>
            <p:ph sz="half" idx="2"/>
          </p:nvPr>
        </p:nvPicPr>
        <p:blipFill>
          <a:blip r:embed="rId2" cstate="print"/>
          <a:stretch>
            <a:fillRect/>
          </a:stretch>
        </p:blipFill>
        <p:spPr>
          <a:xfrm>
            <a:off x="4952999" y="1404541"/>
            <a:ext cx="3493857" cy="4767659"/>
          </a:xfrm>
        </p:spPr>
      </p:pic>
      <p:sp>
        <p:nvSpPr>
          <p:cNvPr id="4" name="Title 3"/>
          <p:cNvSpPr>
            <a:spLocks noGrp="1"/>
          </p:cNvSpPr>
          <p:nvPr>
            <p:ph type="title"/>
          </p:nvPr>
        </p:nvSpPr>
        <p:spPr/>
        <p:txBody>
          <a:bodyPr/>
          <a:lstStyle/>
          <a:p>
            <a:r>
              <a:rPr lang="en-US" dirty="0" smtClean="0"/>
              <a:t>INDUSTRIAL INNOVATIONS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smtClean="0"/>
              <a:t>CAPITALISM</a:t>
            </a:r>
          </a:p>
          <a:p>
            <a:pPr lvl="1"/>
            <a:r>
              <a:rPr lang="en-US" dirty="0" smtClean="0"/>
              <a:t>Private business run industry and competition drives how much goods cost and how much workers are paid</a:t>
            </a:r>
          </a:p>
          <a:p>
            <a:r>
              <a:rPr lang="en-US" dirty="0" smtClean="0"/>
              <a:t>LAISSEZ FAIRE</a:t>
            </a:r>
          </a:p>
          <a:p>
            <a:pPr lvl="1"/>
            <a:r>
              <a:rPr lang="en-US" dirty="0" smtClean="0"/>
              <a:t>No government intervention, let people and businesses compete in a free market society</a:t>
            </a:r>
          </a:p>
          <a:p>
            <a:r>
              <a:rPr lang="en-US" dirty="0" smtClean="0"/>
              <a:t>CORPORATION</a:t>
            </a:r>
          </a:p>
          <a:p>
            <a:pPr lvl="1"/>
            <a:r>
              <a:rPr lang="en-US" dirty="0" smtClean="0"/>
              <a:t>Organizers raise money by selling shares of stock in a company. Stockholders receive a percentage of the profits, known as dividends</a:t>
            </a:r>
          </a:p>
          <a:p>
            <a:pPr lvl="1"/>
            <a:endParaRPr lang="en-US" dirty="0" smtClean="0"/>
          </a:p>
          <a:p>
            <a:pPr lvl="1">
              <a:buNone/>
            </a:pPr>
            <a:endParaRPr lang="en-US" dirty="0" smtClean="0"/>
          </a:p>
          <a:p>
            <a:pPr lvl="1"/>
            <a:endParaRPr lang="en-US" dirty="0" smtClean="0"/>
          </a:p>
          <a:p>
            <a:pPr marL="393192" lvl="1" indent="0">
              <a:buNone/>
            </a:pPr>
            <a:endParaRPr lang="en-US" dirty="0"/>
          </a:p>
        </p:txBody>
      </p:sp>
      <p:sp>
        <p:nvSpPr>
          <p:cNvPr id="3" name="Content Placeholder 2"/>
          <p:cNvSpPr>
            <a:spLocks noGrp="1"/>
          </p:cNvSpPr>
          <p:nvPr>
            <p:ph sz="half" idx="2"/>
          </p:nvPr>
        </p:nvSpPr>
        <p:spPr/>
        <p:txBody>
          <a:bodyPr>
            <a:normAutofit fontScale="62500" lnSpcReduction="20000"/>
          </a:bodyPr>
          <a:lstStyle/>
          <a:p>
            <a:r>
              <a:rPr lang="en-US" dirty="0" smtClean="0"/>
              <a:t>TRUST</a:t>
            </a:r>
          </a:p>
          <a:p>
            <a:pPr lvl="1"/>
            <a:r>
              <a:rPr lang="en-US" dirty="0" smtClean="0"/>
              <a:t>Group of companies turn control of their stock to a common board of trustees. Trustees then run all companies as a single enterprise, reducing overproduction</a:t>
            </a:r>
          </a:p>
          <a:p>
            <a:r>
              <a:rPr lang="en-US" dirty="0" smtClean="0"/>
              <a:t>MONOPOLY</a:t>
            </a:r>
          </a:p>
          <a:p>
            <a:pPr lvl="1"/>
            <a:r>
              <a:rPr lang="en-US" dirty="0" smtClean="0"/>
              <a:t>A company has complete control over the price and quality of a product, forcing all others out of business</a:t>
            </a:r>
          </a:p>
          <a:p>
            <a:r>
              <a:rPr lang="en-US" dirty="0" smtClean="0"/>
              <a:t>SOCIAL DARWINISM</a:t>
            </a:r>
          </a:p>
          <a:p>
            <a:pPr lvl="1"/>
            <a:r>
              <a:rPr lang="en-US" dirty="0" smtClean="0"/>
              <a:t>Proposed by Herbert Spencer and adapted from Charles Darwin’s theory of natural selection and evolution. Society progresses through natural competition. The fittest people, businesses or nations should and would rise to positions of wealth and power</a:t>
            </a:r>
            <a:endParaRPr lang="en-US" dirty="0"/>
          </a:p>
        </p:txBody>
      </p:sp>
      <p:sp>
        <p:nvSpPr>
          <p:cNvPr id="4" name="Title 3"/>
          <p:cNvSpPr>
            <a:spLocks noGrp="1"/>
          </p:cNvSpPr>
          <p:nvPr>
            <p:ph type="title"/>
          </p:nvPr>
        </p:nvSpPr>
        <p:spPr/>
        <p:txBody>
          <a:bodyPr/>
          <a:lstStyle/>
          <a:p>
            <a:r>
              <a:rPr lang="en-US" dirty="0" smtClean="0"/>
              <a:t>RISE OF BIG BUSINESS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“Robber </a:t>
            </a:r>
            <a:r>
              <a:rPr lang="en-US" dirty="0"/>
              <a:t>baron" was applied to powerful nineteenth-century industrialists who were viewed as having used questionable practices to amass their wealth.</a:t>
            </a:r>
            <a:endParaRPr lang="en-US" dirty="0"/>
          </a:p>
        </p:txBody>
      </p:sp>
      <p:sp>
        <p:nvSpPr>
          <p:cNvPr id="3" name="Content Placeholder 2"/>
          <p:cNvSpPr>
            <a:spLocks noGrp="1"/>
          </p:cNvSpPr>
          <p:nvPr>
            <p:ph sz="half" idx="2"/>
          </p:nvPr>
        </p:nvSpPr>
        <p:spPr/>
        <p:txBody>
          <a:bodyPr/>
          <a:lstStyle/>
          <a:p>
            <a:r>
              <a:rPr lang="en-US" dirty="0" smtClean="0"/>
              <a:t>“Captains </a:t>
            </a:r>
            <a:r>
              <a:rPr lang="en-US" dirty="0"/>
              <a:t>of industry" were business leaders whose means of amassing a personal fortune contributed positively to the country in some way.</a:t>
            </a:r>
            <a:endParaRPr lang="en-US" dirty="0"/>
          </a:p>
        </p:txBody>
      </p:sp>
      <p:sp>
        <p:nvSpPr>
          <p:cNvPr id="4" name="Title 3"/>
          <p:cNvSpPr>
            <a:spLocks noGrp="1"/>
          </p:cNvSpPr>
          <p:nvPr>
            <p:ph type="title"/>
          </p:nvPr>
        </p:nvSpPr>
        <p:spPr/>
        <p:txBody>
          <a:bodyPr>
            <a:normAutofit/>
          </a:bodyPr>
          <a:lstStyle/>
          <a:p>
            <a:r>
              <a:rPr lang="en-US" sz="2800" dirty="0" smtClean="0"/>
              <a:t>ROBBER BARONS VS CAPTAINS OF INDUSTRY</a:t>
            </a:r>
            <a:endParaRPr lang="en-US" sz="2800" dirty="0"/>
          </a:p>
        </p:txBody>
      </p:sp>
    </p:spTree>
    <p:extLst>
      <p:ext uri="{BB962C8B-B14F-4D97-AF65-F5344CB8AC3E}">
        <p14:creationId xmlns:p14="http://schemas.microsoft.com/office/powerpoint/2010/main" val="173271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dirty="0" smtClean="0"/>
              <a:t>Before the Industrial Revolution cities were compact</a:t>
            </a:r>
          </a:p>
          <a:p>
            <a:r>
              <a:rPr lang="en-US" dirty="0" smtClean="0"/>
              <a:t>New technological innovations and immigration began to transform cities</a:t>
            </a:r>
          </a:p>
          <a:p>
            <a:r>
              <a:rPr lang="en-US" dirty="0" smtClean="0"/>
              <a:t>Between 1865 and 1900 the percentage of Americans living in cities went from 20% to 40%</a:t>
            </a:r>
            <a:endParaRPr lang="en-US" dirty="0"/>
          </a:p>
        </p:txBody>
      </p:sp>
      <p:pic>
        <p:nvPicPr>
          <p:cNvPr id="5" name="Content Placeholder 4" descr="New York 1850.jpg"/>
          <p:cNvPicPr>
            <a:picLocks noGrp="1" noChangeAspect="1"/>
          </p:cNvPicPr>
          <p:nvPr>
            <p:ph sz="half" idx="2"/>
          </p:nvPr>
        </p:nvPicPr>
        <p:blipFill>
          <a:blip r:embed="rId2" cstate="print"/>
          <a:stretch>
            <a:fillRect/>
          </a:stretch>
        </p:blipFill>
        <p:spPr>
          <a:xfrm>
            <a:off x="5029200" y="1143000"/>
            <a:ext cx="3702831" cy="2574087"/>
          </a:xfrm>
        </p:spPr>
      </p:pic>
      <p:sp>
        <p:nvSpPr>
          <p:cNvPr id="4" name="Title 3"/>
          <p:cNvSpPr>
            <a:spLocks noGrp="1"/>
          </p:cNvSpPr>
          <p:nvPr>
            <p:ph type="title"/>
          </p:nvPr>
        </p:nvSpPr>
        <p:spPr/>
        <p:txBody>
          <a:bodyPr/>
          <a:lstStyle/>
          <a:p>
            <a:r>
              <a:rPr lang="en-US" dirty="0" smtClean="0"/>
              <a:t>URBANIZATION</a:t>
            </a:r>
            <a:endParaRPr lang="en-US" dirty="0"/>
          </a:p>
        </p:txBody>
      </p:sp>
      <p:pic>
        <p:nvPicPr>
          <p:cNvPr id="6" name="Picture 5" descr="New York Before and After.jpg"/>
          <p:cNvPicPr>
            <a:picLocks noChangeAspect="1"/>
          </p:cNvPicPr>
          <p:nvPr/>
        </p:nvPicPr>
        <p:blipFill>
          <a:blip r:embed="rId3" cstate="print"/>
          <a:stretch>
            <a:fillRect/>
          </a:stretch>
        </p:blipFill>
        <p:spPr>
          <a:xfrm>
            <a:off x="5029200" y="4038600"/>
            <a:ext cx="3743325" cy="2514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US" dirty="0" smtClean="0"/>
              <a:t>Skyscrapers</a:t>
            </a:r>
          </a:p>
          <a:p>
            <a:r>
              <a:rPr lang="en-US" dirty="0" smtClean="0"/>
              <a:t>Industry and factories offered new opportunities to working class men and women</a:t>
            </a:r>
          </a:p>
          <a:p>
            <a:r>
              <a:rPr lang="en-US" dirty="0" smtClean="0"/>
              <a:t>Living conditions for the working class were made worse by housing shortages and rising cost of rent</a:t>
            </a:r>
          </a:p>
          <a:p>
            <a:r>
              <a:rPr lang="en-US" dirty="0" smtClean="0"/>
              <a:t>Tenements-poorly built apartment buildings that housed 1.6 million people in New York, nearly half the cities population</a:t>
            </a:r>
          </a:p>
          <a:p>
            <a:r>
              <a:rPr lang="en-US" dirty="0" smtClean="0"/>
              <a:t>Settlement House were community service centers in poor neighborhoods. Jane Adams started Hull House in Chicago, to educate, provide job training and day care</a:t>
            </a:r>
            <a:endParaRPr lang="en-US" dirty="0"/>
          </a:p>
        </p:txBody>
      </p:sp>
      <p:pic>
        <p:nvPicPr>
          <p:cNvPr id="5" name="Content Placeholder 4" descr="tallest-buildings.jpg">
            <a:hlinkClick r:id="rId2"/>
          </p:cNvPr>
          <p:cNvPicPr>
            <a:picLocks noGrp="1" noChangeAspect="1"/>
          </p:cNvPicPr>
          <p:nvPr>
            <p:ph sz="half" idx="2"/>
          </p:nvPr>
        </p:nvPicPr>
        <p:blipFill>
          <a:blip r:embed="rId3" cstate="print"/>
          <a:stretch>
            <a:fillRect/>
          </a:stretch>
        </p:blipFill>
        <p:spPr>
          <a:xfrm>
            <a:off x="4343400" y="1524000"/>
            <a:ext cx="4572000" cy="4267200"/>
          </a:xfrm>
        </p:spPr>
      </p:pic>
      <p:sp>
        <p:nvSpPr>
          <p:cNvPr id="4" name="Title 3"/>
          <p:cNvSpPr>
            <a:spLocks noGrp="1"/>
          </p:cNvSpPr>
          <p:nvPr>
            <p:ph type="title"/>
          </p:nvPr>
        </p:nvSpPr>
        <p:spPr/>
        <p:txBody>
          <a:bodyPr>
            <a:normAutofit fontScale="90000"/>
          </a:bodyPr>
          <a:lstStyle/>
          <a:p>
            <a:r>
              <a:rPr lang="en-US" dirty="0" smtClean="0"/>
              <a:t>IMPACT OF INDUSTRIALIZATION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r>
              <a:rPr lang="en-US" dirty="0" smtClean="0"/>
              <a:t>A coalition of farmers, labor leaders and reformers started the Populist Party in 1892</a:t>
            </a:r>
          </a:p>
          <a:p>
            <a:r>
              <a:rPr lang="en-US" dirty="0" smtClean="0"/>
              <a:t>Goals</a:t>
            </a:r>
          </a:p>
          <a:p>
            <a:pPr lvl="1"/>
            <a:r>
              <a:rPr lang="en-US" dirty="0" smtClean="0"/>
              <a:t>Graduated Income Tax</a:t>
            </a:r>
          </a:p>
          <a:p>
            <a:pPr lvl="1"/>
            <a:r>
              <a:rPr lang="en-US" dirty="0" smtClean="0"/>
              <a:t>Bank Regulation</a:t>
            </a:r>
          </a:p>
          <a:p>
            <a:pPr lvl="1"/>
            <a:r>
              <a:rPr lang="en-US" dirty="0" smtClean="0"/>
              <a:t>Government ownership of railroad and telegraph companies</a:t>
            </a:r>
          </a:p>
          <a:p>
            <a:pPr lvl="1"/>
            <a:r>
              <a:rPr lang="en-US" dirty="0" smtClean="0"/>
              <a:t>Free and unlimited coinage of silver</a:t>
            </a:r>
          </a:p>
          <a:p>
            <a:pPr lvl="1"/>
            <a:r>
              <a:rPr lang="en-US" dirty="0" smtClean="0"/>
              <a:t>Restriction on Immigration</a:t>
            </a:r>
          </a:p>
          <a:p>
            <a:pPr lvl="1"/>
            <a:r>
              <a:rPr lang="en-US" dirty="0" smtClean="0"/>
              <a:t>Shorter work day</a:t>
            </a:r>
          </a:p>
          <a:p>
            <a:pPr lvl="1"/>
            <a:r>
              <a:rPr lang="en-US" dirty="0" smtClean="0"/>
              <a:t>Voting reforms</a:t>
            </a:r>
            <a:endParaRPr lang="en-US" dirty="0"/>
          </a:p>
        </p:txBody>
      </p:sp>
      <p:pic>
        <p:nvPicPr>
          <p:cNvPr id="5" name="Content Placeholder 4" descr="grange movement.jpg"/>
          <p:cNvPicPr>
            <a:picLocks noGrp="1" noChangeAspect="1"/>
          </p:cNvPicPr>
          <p:nvPr>
            <p:ph sz="half" idx="2"/>
          </p:nvPr>
        </p:nvPicPr>
        <p:blipFill>
          <a:blip r:embed="rId2" cstate="print"/>
          <a:stretch>
            <a:fillRect/>
          </a:stretch>
        </p:blipFill>
        <p:spPr>
          <a:xfrm>
            <a:off x="4463883" y="1600200"/>
            <a:ext cx="4222917" cy="4267200"/>
          </a:xfrm>
        </p:spPr>
      </p:pic>
      <p:sp>
        <p:nvSpPr>
          <p:cNvPr id="4" name="Title 3"/>
          <p:cNvSpPr>
            <a:spLocks noGrp="1"/>
          </p:cNvSpPr>
          <p:nvPr>
            <p:ph type="title"/>
          </p:nvPr>
        </p:nvSpPr>
        <p:spPr/>
        <p:txBody>
          <a:bodyPr/>
          <a:lstStyle/>
          <a:p>
            <a:r>
              <a:rPr lang="en-US" dirty="0" smtClean="0"/>
              <a:t>POPULIST PARTY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497</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Lucida Sans Unicode</vt:lpstr>
      <vt:lpstr>Verdana</vt:lpstr>
      <vt:lpstr>Wingdings 2</vt:lpstr>
      <vt:lpstr>Wingdings 3</vt:lpstr>
      <vt:lpstr>Concourse</vt:lpstr>
      <vt:lpstr>INDUSTRIAL REVOLUTION</vt:lpstr>
      <vt:lpstr>INDUSTRIAL INNOVATIONS</vt:lpstr>
      <vt:lpstr>INDUSTRIAL INNOVATIONS</vt:lpstr>
      <vt:lpstr>RISE OF BIG BUSINESS</vt:lpstr>
      <vt:lpstr>ROBBER BARONS VS CAPTAINS OF INDUSTRY</vt:lpstr>
      <vt:lpstr>URBANIZATION</vt:lpstr>
      <vt:lpstr>IMPACT OF INDUSTRIALIZATION</vt:lpstr>
      <vt:lpstr>POPULIST PARTY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REVOLUTION</dc:title>
  <dc:creator>Windows User</dc:creator>
  <cp:lastModifiedBy>Patric Gleaves</cp:lastModifiedBy>
  <cp:revision>13</cp:revision>
  <dcterms:created xsi:type="dcterms:W3CDTF">2012-10-26T03:12:38Z</dcterms:created>
  <dcterms:modified xsi:type="dcterms:W3CDTF">2017-08-29T17:55:21Z</dcterms:modified>
</cp:coreProperties>
</file>