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4" r:id="rId4"/>
    <p:sldId id="265" r:id="rId5"/>
    <p:sldId id="263" r:id="rId6"/>
    <p:sldId id="259" r:id="rId7"/>
    <p:sldId id="266" r:id="rId8"/>
    <p:sldId id="267" r:id="rId9"/>
    <p:sldId id="258" r:id="rId10"/>
    <p:sldId id="260" r:id="rId11"/>
    <p:sldId id="261" r:id="rId12"/>
    <p:sldId id="268" r:id="rId13"/>
    <p:sldId id="262" r:id="rId14"/>
    <p:sldId id="269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71350-CCF7-4877-84E9-8C723C6F020F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DA4BC-8B63-42E8-881B-D2DC6D2EA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0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2AB48-34BA-41DE-A4E0-4147A1A9836F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8E322-0E3A-422E-A4B3-88DD22AD8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20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8E322-0E3A-422E-A4B3-88DD22AD8E6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0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6A89-D1D6-42AC-B911-9B399DD2CB03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CCC6-3D0B-4866-BBFF-79B748E01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6A89-D1D6-42AC-B911-9B399DD2CB03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CCC6-3D0B-4866-BBFF-79B748E013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6A89-D1D6-42AC-B911-9B399DD2CB03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CCC6-3D0B-4866-BBFF-79B748E013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6A89-D1D6-42AC-B911-9B399DD2CB03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CCC6-3D0B-4866-BBFF-79B748E013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6A89-D1D6-42AC-B911-9B399DD2CB03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C06CCC6-3D0B-4866-BBFF-79B748E013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6A89-D1D6-42AC-B911-9B399DD2CB03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CCC6-3D0B-4866-BBFF-79B748E013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6A89-D1D6-42AC-B911-9B399DD2CB03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CCC6-3D0B-4866-BBFF-79B748E013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6A89-D1D6-42AC-B911-9B399DD2CB03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CCC6-3D0B-4866-BBFF-79B748E013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6A89-D1D6-42AC-B911-9B399DD2CB03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CCC6-3D0B-4866-BBFF-79B748E013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6A89-D1D6-42AC-B911-9B399DD2CB03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CCC6-3D0B-4866-BBFF-79B748E013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6A89-D1D6-42AC-B911-9B399DD2CB03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6CCC6-3D0B-4866-BBFF-79B748E013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536A89-D1D6-42AC-B911-9B399DD2CB03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06CCC6-3D0B-4866-BBFF-79B748E013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LEGISLATIVE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DSCN27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352800"/>
            <a:ext cx="64008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Privileges </a:t>
            </a:r>
            <a:r>
              <a:rPr lang="en-US" smtClean="0"/>
              <a:t>and Benefits </a:t>
            </a:r>
            <a:r>
              <a:rPr lang="en-US" dirty="0" smtClean="0"/>
              <a:t>of Congressmen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Salary</a:t>
            </a:r>
          </a:p>
          <a:p>
            <a:pPr lvl="1"/>
            <a:r>
              <a:rPr lang="en-US" dirty="0" smtClean="0"/>
              <a:t>$174,000 </a:t>
            </a:r>
          </a:p>
          <a:p>
            <a:pPr lvl="1"/>
            <a:r>
              <a:rPr lang="en-US" dirty="0" smtClean="0"/>
              <a:t>Speaker-$223,500</a:t>
            </a:r>
          </a:p>
          <a:p>
            <a:pPr lvl="1"/>
            <a:r>
              <a:rPr lang="en-US" dirty="0" smtClean="0"/>
              <a:t>Senate Pro Temp and Leaders-$193,400</a:t>
            </a:r>
          </a:p>
          <a:p>
            <a:r>
              <a:rPr lang="en-US" dirty="0" smtClean="0"/>
              <a:t>Tax deductions for 2 residences</a:t>
            </a:r>
          </a:p>
          <a:p>
            <a:r>
              <a:rPr lang="en-US" dirty="0" smtClean="0"/>
              <a:t>Travel allowances</a:t>
            </a:r>
          </a:p>
          <a:p>
            <a:r>
              <a:rPr lang="en-US" dirty="0" smtClean="0"/>
              <a:t>Health benefits and Life Insurance</a:t>
            </a:r>
          </a:p>
          <a:p>
            <a:r>
              <a:rPr lang="en-US" dirty="0" smtClean="0"/>
              <a:t>Pension plan</a:t>
            </a:r>
          </a:p>
          <a:p>
            <a:r>
              <a:rPr lang="en-US" dirty="0" smtClean="0"/>
              <a:t>Staff in DC and State</a:t>
            </a:r>
          </a:p>
          <a:p>
            <a:r>
              <a:rPr lang="en-US" dirty="0" smtClean="0"/>
              <a:t>Franking Privilege</a:t>
            </a:r>
          </a:p>
          <a:p>
            <a:r>
              <a:rPr lang="en-US" dirty="0" smtClean="0"/>
              <a:t>Freedom of Debate</a:t>
            </a:r>
          </a:p>
        </p:txBody>
      </p:sp>
      <p:pic>
        <p:nvPicPr>
          <p:cNvPr id="5122" name="Picture 2" descr="http://t0.gstatic.com/images?q=tbn:ANd9GcThfvem6OtJBUT9QQywa2sYoDJmk_IglyK6Bda70Xo-kRJsAT3qAw:bigbackground.com/wp-content/uploads/2013/05/money-sign-wallpaper-1024x8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524000"/>
            <a:ext cx="3996519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Expressed</a:t>
            </a:r>
          </a:p>
          <a:p>
            <a:r>
              <a:rPr lang="en-US" dirty="0" smtClean="0"/>
              <a:t>Written in Article one section eight of the Constitution. (Quiz on these powers next time).</a:t>
            </a:r>
          </a:p>
          <a:p>
            <a:r>
              <a:rPr lang="en-US" dirty="0" smtClean="0"/>
              <a:t>These can’t be taken away.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Implied</a:t>
            </a:r>
          </a:p>
          <a:p>
            <a:r>
              <a:rPr lang="en-US" dirty="0" smtClean="0"/>
              <a:t>Very controversial, and fall under the necessary and proper clause in Article one section eight of the Constitution.</a:t>
            </a:r>
          </a:p>
          <a:p>
            <a:r>
              <a:rPr lang="en-US" dirty="0" smtClean="0"/>
              <a:t>Examples-Federal Reserve, Military Academies, Money on education.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Impeachment</a:t>
            </a:r>
          </a:p>
          <a:p>
            <a:r>
              <a:rPr lang="en-US" dirty="0" smtClean="0"/>
              <a:t>Shared by both the House and the Senate</a:t>
            </a:r>
          </a:p>
          <a:p>
            <a:r>
              <a:rPr lang="en-US" dirty="0" smtClean="0"/>
              <a:t>House brings about charges of impeachment</a:t>
            </a:r>
          </a:p>
          <a:p>
            <a:r>
              <a:rPr lang="en-US" dirty="0" smtClean="0"/>
              <a:t>Senate tries impeachment</a:t>
            </a:r>
          </a:p>
          <a:p>
            <a:r>
              <a:rPr lang="en-US" dirty="0" smtClean="0"/>
              <a:t>A President can be impeached and not removed from office.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Presidents Impeached</a:t>
            </a:r>
          </a:p>
          <a:p>
            <a:r>
              <a:rPr lang="en-US" dirty="0" smtClean="0"/>
              <a:t>Andrew Johnson-Congress did not like his ideas of Reconstruction</a:t>
            </a:r>
          </a:p>
          <a:p>
            <a:r>
              <a:rPr lang="en-US" dirty="0" smtClean="0"/>
              <a:t>Bill Clinton- Lied under oath to Congress (Monica Lewinsky)</a:t>
            </a:r>
          </a:p>
          <a:p>
            <a:r>
              <a:rPr lang="en-US" dirty="0" smtClean="0"/>
              <a:t>Richard Nixon-  Watergate…He resigned instead (not officially impeached).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Non-Legislative</a:t>
            </a:r>
          </a:p>
          <a:p>
            <a:r>
              <a:rPr lang="en-US" dirty="0" smtClean="0"/>
              <a:t>Amendment Process</a:t>
            </a:r>
          </a:p>
          <a:p>
            <a:r>
              <a:rPr lang="en-US" dirty="0" smtClean="0"/>
              <a:t>Electoral Duties</a:t>
            </a:r>
          </a:p>
          <a:p>
            <a:pPr lvl="1"/>
            <a:r>
              <a:rPr lang="en-US" dirty="0" smtClean="0"/>
              <a:t>Fill vacancies</a:t>
            </a:r>
          </a:p>
          <a:p>
            <a:pPr lvl="1"/>
            <a:r>
              <a:rPr lang="en-US" dirty="0" smtClean="0"/>
              <a:t>Break  a tie for the Presidential election</a:t>
            </a:r>
          </a:p>
          <a:p>
            <a:r>
              <a:rPr lang="en-US" dirty="0" smtClean="0"/>
              <a:t>Executive </a:t>
            </a:r>
          </a:p>
          <a:p>
            <a:pPr lvl="1"/>
            <a:r>
              <a:rPr lang="en-US" dirty="0" smtClean="0"/>
              <a:t>Confirm nominees and treaties</a:t>
            </a:r>
          </a:p>
          <a:p>
            <a:r>
              <a:rPr lang="en-US" dirty="0" smtClean="0"/>
              <a:t>Investigatory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	 Baseball steroid scandal, BP Oil Spill.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Denied Powers</a:t>
            </a:r>
          </a:p>
          <a:p>
            <a:r>
              <a:rPr lang="en-US" dirty="0" smtClean="0"/>
              <a:t>Writ of Habeas Corpus- People must be brought before a judge and have charges read to them.</a:t>
            </a:r>
          </a:p>
          <a:p>
            <a:r>
              <a:rPr lang="en-US" dirty="0" smtClean="0"/>
              <a:t>Passing Bill of Attainder-  People can’t be punished without a trial.</a:t>
            </a:r>
          </a:p>
          <a:p>
            <a:r>
              <a:rPr lang="en-US" dirty="0" smtClean="0"/>
              <a:t>Passing of Ex Post Facto Law-  People can’t be punished for a an action that occurred before it was illegal.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Facts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066800"/>
          </a:xfrm>
        </p:spPr>
        <p:txBody>
          <a:bodyPr>
            <a:normAutofit fontScale="47500" lnSpcReduction="20000"/>
          </a:bodyPr>
          <a:lstStyle/>
          <a:p>
            <a:r>
              <a:rPr lang="en-US" sz="2900" dirty="0" smtClean="0"/>
              <a:t>Why we have a bicameral Legislature?</a:t>
            </a:r>
          </a:p>
          <a:p>
            <a:pPr lvl="1"/>
            <a:r>
              <a:rPr lang="en-US" sz="2900" dirty="0" smtClean="0"/>
              <a:t>Practical</a:t>
            </a:r>
          </a:p>
          <a:p>
            <a:pPr lvl="1"/>
            <a:r>
              <a:rPr lang="en-US" sz="2900" dirty="0" smtClean="0"/>
              <a:t>Traditional</a:t>
            </a:r>
          </a:p>
          <a:p>
            <a:pPr lvl="1"/>
            <a:r>
              <a:rPr lang="en-US" sz="2900" dirty="0" smtClean="0"/>
              <a:t>Checks and Balances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800" dirty="0" smtClean="0"/>
              <a:t>A term of Congress is two years and is numbered consecutively</a:t>
            </a:r>
          </a:p>
          <a:p>
            <a:r>
              <a:rPr lang="en-US" sz="3800" dirty="0" smtClean="0"/>
              <a:t>20</a:t>
            </a:r>
            <a:r>
              <a:rPr lang="en-US" sz="3800" baseline="30000" dirty="0" smtClean="0"/>
              <a:t>th</a:t>
            </a:r>
            <a:r>
              <a:rPr lang="en-US" sz="3800" dirty="0" smtClean="0"/>
              <a:t> Amendment changed start date to 3</a:t>
            </a:r>
            <a:r>
              <a:rPr lang="en-US" sz="3800" baseline="30000" dirty="0" smtClean="0"/>
              <a:t>rd</a:t>
            </a:r>
            <a:r>
              <a:rPr lang="en-US" sz="3800" dirty="0" smtClean="0"/>
              <a:t> day of January every odd year</a:t>
            </a:r>
          </a:p>
          <a:p>
            <a:r>
              <a:rPr lang="en-US" sz="3800" dirty="0" smtClean="0"/>
              <a:t>A session of Congress is the period of time during each year where congress assembles and conducts business</a:t>
            </a:r>
          </a:p>
          <a:p>
            <a:r>
              <a:rPr lang="en-US" sz="3800" dirty="0" smtClean="0"/>
              <a:t>Congress works most of the year, but can adjourn with approval of both houses</a:t>
            </a:r>
          </a:p>
          <a:p>
            <a:r>
              <a:rPr lang="en-US" sz="3800" dirty="0" smtClean="0"/>
              <a:t>Prorogue-President can adjourn Congress if they do not agree, never happened</a:t>
            </a:r>
          </a:p>
          <a:p>
            <a:r>
              <a:rPr lang="en-US" sz="3800" dirty="0" smtClean="0"/>
              <a:t>President can call special sessions in times of emergency</a:t>
            </a:r>
          </a:p>
          <a:p>
            <a:endParaRPr lang="en-US" sz="1600" dirty="0"/>
          </a:p>
        </p:txBody>
      </p:sp>
      <p:sp>
        <p:nvSpPr>
          <p:cNvPr id="8194" name="AutoShape 2" descr="data:image/jpeg;base64,/9j/4AAQSkZJRgABAQAAAQABAAD/2wCEAAkGBxQTEhUUExMWFhUXGB4bGBgYGR8YIBwiHBwdGBodHB0gHiggHRolHBcaIjEhJSorLi4uHB8zODMsNygtLiwBCgoKDg0OGxAQGiwmHyUsLCwsNDQ0LC8sLCwsLCwsLCwsLDQsLCwvLCwsLCwsLCwsLCwsLCwsLCwsLCwsLCwsLP/AABEIALcBEwMBIgACEQEDEQH/xAAcAAACAwEBAQEAAAAAAAAAAAAEBQIDBgABBwj/xABJEAACAQIEAwQHBQUECQMFAAABAhEDIQAEEjEFQVETImFxBjKBkaGxwRRCUtHwI2JywuEHgqLSFSQzQ1NjkrLxs7TDFiVEg5P/xAAYAQADAQEAAAAAAAAAAAAAAAAAAQIDBP/EACwRAAICAQMCBQMEAwAAAAAAAAABAhEhAxIxQVEEEyJh8DJxgZGhwdFCseH/2gAMAwEAAhEDEQA/APlR0j1SflhlQ4Zmaiq603qL90r3/DYSRhbTTxw4yWmL/I4zqynKhY1aCQVuN+WJpW8CPjgvOUgdv178Bih+6MS0UnZcmGXDeBPmCRSBZt4Ak4hwZNLhhYjqAfgbY1WU4rUoOtWkVVlm6oq77yAIPtnAkG9J0ZTMcKekbggjnEfHD7hHpfVpJ2bqrr47+N+WNCPT4Ox+05WlVVlCtbSxiYOrrf4csYZqSs50iATtiXEvcPuI+ki1afdQo8g2IIMESPIieWFgqyLsDfmqzE2Fwb4Lz3DqZSUp6G6hyw9xn54RNRI6fH88JxoIzTGlBgJ1X6W0/LF1Kus+qT/eOF2XpMbA/E4d1uFhE1LUdj0KBfO+s/LCpj3JdSv7UpMihIHPu/GaZx7+ybeiV8iD8tONl6I8Uyq0hSrUdTlom2xt1tfBuYbImkUNNhV0kCIjVut52w9qHvPnFahS5H4EfU4HejTH3o9/+XDPiPD3pmWCwdoYN8iY9uLODejz5knQhYgScKh7hOKaH1avxj5kYi9Jhs31/PGhz3ohWpyTTa29pwgr0YN8FV1CwOpSMyTJxFi3XFlWjq+9GI0sqRu0+0/XBYgdi8jvGOnXHvanBZpYHrqw2X4T9Rh2IjSzJnoOonBSZs/iPzxTRpzuAB5/SMENlkiT8BP1wYAsy2ZZ9h71jBPYFhdFI/iH1wvorSP+8K+/+UHDvLcGdx3a4I5B9Me5zPwwqiPID/o2RKax/D3h8DiLV8wnd+0VAvTUwHyw+rVM0lmrUXgREGbbeqAPjhPnKtVzLSI5KYB9mFtiwApJu1RyfI/O2LkyqNuzn2z/ADYmaZM92/KROC+H0lj9ownlpDKPmZ92L2oVgjZKgrQUrtP4FJ+IQj44PXJZNR3lbrdiSJ2kKRgvMNRUR2qgG/8Au59xUsfdgGpn6M/saFStH3iCAPImSo8gMG1BZZTXKkRSyxf96PiCzFfZIxc3CAymRTpgbkAT15BQp9rDC3L5TNEllIohvvMxqe5m1KPhh3lPQFqpBzFWrVm8FvkBqt5EYeELJn3oUASDXoe3MGfbFKPdjsbNPQelFsoGHI62E+wyfjjsG5Co+S01gicMe1XTaJ8MIq2ePTEU4iRyxpTMxxmLo38J/PCeL4PpZ4MpBBupuBa4wADhoTQRl6zCIJG2x/XXBf2549dv+o9fPC9f178Wg/X9fLFE0MMlXYuAWJBn5YeZNCWAwg4bUUVFLGAJk+zDetxKmIKsIOxBHLf3HGUsM0jlD3NnSBDEg9SflOEHEqxTTAUzO4naPEdcTHFkaJeTyuPzxVxcgqsHm3yXCu2OtqZHK8VZT6i/H88N6npESsGmD/e/p44zYH1xbH1xqkjJ5Gq8TBMaCL8m8Y6Yf8MU6rCY8YxkKCd4eY/7hjYDMCkxNjINpA5+PljOeODWPq5CeKkkXQjx3+mK+DekLZRu6+nULiCeftx4eJCoCumJ56hhNx7L6ai/w/zHCjlg6ij6D/8AXRqIVaoIYdIPXGE4xWR3J1oSerAn44UhjH66WxRWE/rxxpKODNSadjHLZcE8o8D/AFw54hl1FIAKnmAur3i/vwo4BS7rHxX5HGgaqhpkH1v1HsxnSRdt1Rl+xk8/cMNuH8HUqWcsRyCkL75BwDxEFVBBIvytyOIUuI1AIDn4YIwscps6vQIJA62BP9MW5LIO5A7oHMm4HuE/DAxruTcg+wYecMrEKDtM7eeFs7g54wKMzRFNiBpJH3lB+oB+GL+Hh6rBEDEsYgTf4Yv4ploaTF+mLeAcZXL1NUGVNjY7YVFbnQ0q/wBn1YrrNNha4AjxvjK1WWiSIiOs42PGP7R6rqVVyoIiw/LGRyDqzFwTqH3hYicVt6ITnStg78YNtDAeYB+mG/CvSAffTtfAAL78ZzOKWqEsSSTvjff2c8Fou4NSD5n8jg2oN5VWzYeCMjTttN/5be/C/N+k1SmbUKakbSC3xN8fbjlMsi3CAY+Qf2g1KLVD2YUDwt8sVtQbrMxxP0vzVWAX0gcl7vx3xE5zNgA9rv8AgqK3v0k/HCxKMnbH0L0EzuTohmzKhrd0Ear4NqFuZkO1zX/Er/8A9Gx5j6u/9onDAY7A2/5af5sdh0gs/OeaoQPb+vngWME5nM6hER0xVpiJte/h+pw1dE4GGRpagt9t/iMDoR8v188Ty9fQImCD/Xp7MRWooG4PhhK7G8kwcWD88DhxaCNjMkYs19IO/wB4DywyaYdk1l1Hj9MH5nhbaaTGIZWg2vpKg2BtuMK8rWClWOwgkC/yxbm+L6tAggrO/dG8wSbXvfENW8GkcLJLL0CCvmPnhjm8tpEwBLG8RMgb9cKcpmyzLtGoc+pA+uGuez4amogyLtF4tpPjY+G18TFNSKk7WChV/XxxbpxR2wKgqGJI2jmWKgD2ge+dsWqCRIWZE/r4+442tGFMupJcef1xouGej65kVhVq1qfZrUqIVYkkrYKZBOgi9oxmKqaXqxJFNC4JGqDqVRJjum5PsOC8/wAUrMw7Jh3lYWYj1Z7T+7AI848MRLLRolSZe/CexORda9ZjXpGo6uTAOlTC9R3z12GJVw5I1MWN4mPxGNo6YG4pxaF4eRcrTgwSSAwUC3I2NhbFjcVWoEY+voEqDee8xA22g+7Al6rCXB7ot+umK6i/r24upvqso1d2bEHl5zsN9sA1M8NZU2IYrBsZA1GcaMySYw4fnXVCogamvIM2Qn2YFzdbO08smbZUNF6vZKQ19UFtjNoU3x7ks6O+IEKd/GNumw+BwhGfq1aAok9ymTVg2uQfoYGMurs1SwjRV8+zooI6GZ5w1ojFan9e/ANbiy6GOkghulrDSDPKSDbz6YieJgIHgwf68sVG6JnyNqbR7/zwW/F6aou+xvBA9YjeInCyhX1T1Bv4GJ+uKOOZcGkDMagPmThTeBwVsbUONUqhIapGkHefmRHPC7MVwWYqZUkwRzE4VcEyUuRq+7M+ZG3uwbUEEx1tiLV4Lo8qNOCMpU0q14vgQ4pzafs55T+WHYqsZ1syHI2tbfBXD+LNTPdMYy+Skkx0+uLRVjFolqjY5n0oqsILmPPCd84XJk8sJ+2xyEm4O298AcjIZsDmMV5nMd0Qef54QRLYPqLpA8ZPy/rgYzjVPXHuKdWOwCFlIAyOZ2x6pkifzkgWB8zA9uIiqeXyGI3+uKJC6dLtXa5LtJHibs3PbxnEa+UKkAkeN7e/EEch5UfGJ+NvfgvLZpQpDqDBECOm8+yRhMpA6U1E6mExaCDfx8MQYbXX2HBWZVP2jIso2nSbd02JAvIFz8sDjLsVBA5x0jkN/p7cJFWSCmAQRtPrDqbb9AD7cdm0kEiYBtJk3Hh5G/hgmjSpGoNwoUEqZEtF1mbCfvTgrL5VFLgnUoQum4mATBHK2oXIvHXCuh1aA8jkh2qCoYQgydthPPnMe/FuXyIKuSRYHRcCSCouOQIJ9xwxqZVJpF/VabDxHd5yBMfHAmV9RiwadShTHdi5qFucAAGR44lttWjTTSTyMP8ARaIw1OpWO9pZSdUhSF/duDPQHAfZDTIU6gwBFrBhKmZvffpaYxr/AEv9G6VAUmot2qgrSYU0u0AE1QJPrEsD4gdcKMv6P1qjVAtBiqgxLIrEzC7mNpJFvZjJWaNruLcvkmYkerbmwvvbfntigUC6VFAfUCgj7pkkktfYBPfGNVW9DGGXy5RSazOBWWw0KRczqg6SOXXANP0WqhnZ1Wki6uz7U3Y/c9UG3P2eOGpCkhJwjhI7Wl2yhqRcalVhJ36GQJiTyvhlxhkD1Hp9qqggJBMEt3n0n8NtUWuR0w5yeWpq0vJNxc6QCORPkd8CZng9E1H0N3YOkarTHJt9IN45x4jD8xN0QotC7KZlVY982RoYTB3GkTG/hyI64pr5gNOqmZqLrJII1LE6iSbjSCZ6Ye5D0Yd2pqVamNJ7R51gkG2mDYEHfwwvqcKzI1RRrEh9KwpgpDd6fYtvHD3FNKhKlLUU0zLEhfNR3rb2DfE4DztAqxTmtrWkCw898Mc2HXusXBAsIbeYZfAiGmfwtjyhl2eP2gCEKS7PpWWkBb7sLz0E4qN3ghpUAU6xE2HrzcTebT78XZnMtdToJVokdZneeoxHMoysiFhqDEEKSYg79BtM9CDtiFR5htW7RqM2IvvGKJVUE0c09N2aBMgMDJE+U7wMdm85UcmRv3YAgAiwA8bm3jiP2glG1OWLvzvJgAE28R7sCtUaCsyCfwiCSY6c4wqHaGVKv2TWsZF77C58wN5tIxCtxAE93nEzaJk9Ogx7lkpEMHcRTpswggaioJAE9ZIPs3wFSzCN/tCbAAGJ2NreAt5T1w9qIsI+3mdt9hM7zHvEe/FdbPlqenTAgGZmbi/9MVV2UbAeDCY31WE8tsWrWFM0zTqAMFkd0jvSTcX8uQ2w6QrohlqwSSCDyjn7oxWtWTGwjHmYUsSSblpPId687c97Dnit6DEggAwB6s3gSDt0j3HDwJ2WCvv4beN4tgzUFRpYAwPHkcLWUK0WIHOfqL/XFua0AiLiN9pPlyHh4YGgToqQm+9ot5f0waa2oCSF/inrvgARJhoH63wRlGXUpZS4B2Vo1XsswYnywNAmWa16n3HHY6tnmLEgKg5KtgPASZ9pJJ3JJvjsIeBZj2cTFQ4ZcHpioWDco+M/lht0JKxXIxIEfo4JFZ9RUb6oAjxgYLFPMfhP+HEuVFxiLgR0+OJiOnxw0Sjmen/ZjszUzNONZK6piymYidp6j34jf2r9TVRAFQdD78XLQH4T7zh81Zvsa1QSHsCYH4tJ5eGAaefq/jNvBfyxLlIaoFXKD8B+OLTkrH9k23735YJHEa0eufcPyxqaDE5Wg5uzuFY2uJZfoMQ3IrFWaSjcACRbpi2g1VSRKxaDoJPP1u9GGWXpDSL8h8sLOO8YrZepRpUTC15DgieaLbpY87YErIbDEq1Oqf8AQf8APgqnlKji/ZkDrTn+aJwlThOVp5hMuMmjWWToDEyOXQCxJvjzNcRfKNVydPu5dkbuqoks5ZYFo70dDgSsTdDt+GmP91b/AJQ/zYFrZEjfsj50h59cZf0b4jVqVMvNRirVKYZSoEguAQRG2H1ekf2bzdF1g29YUMqwP/VUc/3jjTU0XCrK0b1VJroGqHUAaqY6DRHw1YqerUmA1Mn+CfrfCd8+2Zy/2rM01rOrMgLL3VAJ5Dy9+KuLZo5Oimay1NaLsgnSAfMbXGIrNE3ixwGciW8bKI54+c+llEHM1DpqH1f+0fu4+tsmpQTJJAJJ5yL4xfpA5V81EjTTWL7GDfz292JeCos+cVKX7r/r+7ilkP4X/Xsw3qZqofvv7zifCGZ66qzFheQT4HFqTG0IwzAQO0A6SfyxEu//ADLeJwxh3qVYqBVQk3mANegbA9Ril1jfMJ7n/wAmL3EMXtJMkNPU/wDjEPYcM0VhWRS4YMA0jYggkbicCV67a2gn1jA9uLTshoHFSNpHsx4tSNuXgMGZB2aoASSIM+7AlXMMZvholnfaLHa/7o8vZjz7QdgYHkMF58aAgB3F/h/XASuZ3w1kRzuepxD24Ir1WJvBjwGL+JUBTeAAbDBYOIFJ2m2PBODMnRV9UiNInngeV6Ee3BYtpW0m5+mOxZC/vfDHYLFREUz0/Q/84Z+jrd9h1X5Efnhbrt/TBnA7VR4qfz+mFLhlqrwVVDprHwqT/inD3jpGuuNPe7Umemxj44R8StWfz+gwfx6rFZjrjUqkiDM6AL2j48sZtXJfb+ik/SxfUqAaQCfVE3m/PDTNmcpl/CpVHv7M/TCM0iDEXiRcbb4Z9sDlFE3Wsf8AEp/y4c48V3/hjhPlMc0BPDT4N/8AKPzwFlcsSuoMB4R7Ot99vPFvD84v2KrTJuJPxB+mBTWZKVJgwhy1h0Bgzb5YiSb4NIySVsvr5VggfVM8ojp4+PwONNkW/wBRyx6V1/8AXK/I4yubMKjTK1E1ARtD6CPG4ONJw9/9Qp+FZP8A1wfriaa5G2nwfSMoq6F39Ucz088Zn00gZnJwCbk79Hp29snD3I51BSpkuoARSdugxmP7QM6uvKPPdDEztzX6TgjyZyNJxXuZqhUvqkzFp7NoEjyJwLm6M8apDleQSLx20fGD7MB530oytSvQXW12choAi5cE6rwdMWHtwrp+k61s7TzCFUBWSajqoUkuIJJi2rDUWm2DaaVGx4FwKipoOJ1g0m35k5czHSaj/oYvrAaP/wBL/wDt8p+XwOM3Tz1SmFK1suFH2ckrmKRLdm5LCNZJkEXtZR44PzHG6IWsEamve0yunS3bUn03EnusBqgwI8MVJylVuztU4RU9sa6dr+3cT5U//bIIkGtU/wAMx7TM/qMGf2oUxToAaYUCBG3qtA+GLMtnMpRyiZeo6Vaj1XYGkzDRqDd7UV5aojnOAfTniyVcmik63BAMxJlKl/hhRi3clwcUsKmbPX3Fs2w5+HnjE8fQt9tboFHwH541OY9I8tTYo1RQUEG9pESo/eGpZHLUOuMhxvi1I084Qw77JHiYp26Tc2nkemJaZUeTN0sjT0qWb+PvGwub3tgn0VyQbOaRsA0Xnw5+eAa9SmvYoYh71WUFidI1aItyESPxTj3hHGjSJrU6b62ap6oLaaYCNabHSWuT0vvhLTkXLUjwL6JAXMseq/GpP8uE+dzOokQIH5X+WGSkvTamFKErT1FrSVZ5byOoe44Br5Z9FNdBupK6e8SCdzBsJ2mPjjeCpu/mDnm74D6a/wCsqPwovwpgfXCzumSZmTt0nB2YzOivWIAMDckWjSLbyDtb6YW9k2jVFo39sT5SY9+CKwvwEpZDuEAdox5BCfiML6VOSBIHn5T9MH5BWUt6t1AubXneL7xg3IZnsab5dlVWqBldmvoBHM7EldMAEQd5nDAD4nDOLgLoJB6xJA9thgDLpfyAJ8pA+ZGHWZo66SFrCnSGlVuSXUaOn3gOV/G+Pa+RFNZZl09yo/Mk+qVG0CDIPygwJ4oco08ACZclxYxKSfBiI98/qMXcdWa7AA/of0xa9IIRIIuCxFzr3RRzaFZeQEnFNPMGRdXszMDuNQZYk2HkTu3XBXULyQ4esU6zfugD4/0wElFiCQJA38MGatKEH1OzierHvCDvv7ueKqVQoj02BDGD0PW48sPJLYP2bdD7sdg+nnoAAYC3MN9Bj3DJBKeWdl2AC3kmLSAfdIOCqKMuZMd7RY8iVjSSADeBcRvGJZiuxefuB50xytO1mBCiR1wHUqy5CLoBJgXkKbgXmIB5YB4ImWEKPVJa3zudhA+uL+JUaiTrYNqiYM7XX2RtGH3C8qq0iUXW8EOp++tlbTHNSwkQTB63wn45kOx0ghzIhXYgiBaAIkARA22bkMJWxtJRu8kOB5dqtZe8LCBN/ukKP68secJpdrCEwqkHaR3iqnwEki+1sOuAZPs6NWqjA1jTsg302LkXuQsmPAQZiA+M5KkuXo1VinVqMSKfaa2K/jMABAHBCg94gmdpIpbuAcdqVi7O5dhWqrDLpksINgIMkAerMGdrjFQq6qaqXPcY6ViYDQWMz1G3iTjSej3EHZqaf7SoabLTSdMmdYDGQDBA9a0CLcws7wFqNaKrKP22llYRb1tUTBWxHdkdDhbu4bewrrKUVA2tTpm4EaWOoFL3m58xjXnNU6eaOUIYUki8idWkMGjb1vHcyIxT6Y8N1KtWiR2NOkF0d6wldiZJBLHc2073GE/GO1qOM0aRVKsQyHV6qiSYMqYEwYtfqcGJKx24ukaKj6RUXowtOp9oej2WtXBAJIKkLEnTcRPM+eF71XrlBVcQGLBX7sh4QKiiSe8kx54N4Zx3K6AtfJa6kQayPpfwIBGkEARAtAw24pnclm3p1PtNfL1aZUqalEVANJkXRgd74w3UzZxusGXzWVzGs9jUDU94SuoFtjoLAz5riGW4LW7M1WejyXSa1INpVYDRqFgFAg97a2Ho9GUHeTiOQqKZjXUekfapUn4nDLgNBKeYFTM53IuopinCvVqEBVKCB2MbQN+XXDeo66FQ0oqS5/oT5XhlW0vRAj/jIeg5E4cUNNOm1JuycMQSVQPMbd4pNvzxVmsnk+0crxBArOSFFCs0SZj1ALY4Lkx/+c5/hyrfzOMcWopv6cfY7tPy0/Vn8C3N5El9QrUUAIIBFQEXBIhaRHIixxdQyFCvU7PMZs66mlaQo02I1QUGsuokd7cCcX1KmQvNfNt/DRpr86p+WKabcOV9Y+2swBAM0kiVKyLG4mR4gY20pySp8GGtCMvpF75fLEvdqtVmdgo0hFN2JDmWaY5KJ64PR8vQRVWj2lar2Yi0h2WpJWFEQCouDIPKCcDUanD6e1HONaO9Xpi392kMM19MVpKRksoKVRzp7Vv2zkm0LIgHa23hjbffuYbGlVUJuK5CvkxlWzKaNK1FBJD3YNeASDdhbymL4Q8MruTHbOiyQ8C3fIlUiQZCgkGBY2PNtneF5msatXMliUMM1RgSSQCAO9JADg92wkdcEClSoIhpayWWm76bgEMW1Nfur7NgDMGTvH6bZhJU6KsxnkABqaqtWoFkwBEOzNr3AuQY0xt0kwPDnBNSiwphUUM7PYBgRGneB5H7uJ5OoUaq9Qh3qKWixVhoFa33jeADtI5xjyhmXrL2aNTSlrLVoEaYiwZpZpFORFvjhYXP/C+Spc3T7TXWRDcklDYJpgIGQjU7GDCxGokkXj2q1OmpqIVIA0iWAIYoC0fiC6gOd454XcYzdMVX7FKaUXMhYJ9UlZBJLXiY8TYY0nD+BilVqNmgaNNKLKKTgqQzqQACVIDkhm673wOuSY3wJ+H5mlK1HpAAPM2sop2gTGpmkix33MY8zufCsw7Qn1l2JHeXvM0xNwIRYixMmdSulUVX0N6rhSGAus7ECY9528cMc1lxSy5VHpVhUfvFdYZduTKsDu7+J3w2lyJNksxmqLyAQpSW1i06VUJaQGfUeYJ9brOKMyzVGVYVxYFxZfxWkAyAT4xgZeFHQHb/AGRaNSwxFyoLLIP/AJwy4RVoJTC9o/aNVKGSFQAhe8O6WnuxI8OZGD7BzyLa4US6lgBU7qtAn96PDofzxXWq+qxAIliixOotYk8oB+Ijlb3iGTSm5pu5bSY1rt4wCenlixMzprd5SaZiAQWJUMGGmYuSItA9lsPkl4dMBeqIVRbYnzHjy9mCMkhJlgO8ZJsYANz5A++Bi7ivDAp1qRoJAIn1CRJDECAZmw6EcsC62CkBgQQQQsd0TJMA7239/I4fKwJ2nkoqUrmCN/LHYMbKtU74pABriXUfAkHHYdk0WV27JSpJ1mD3WI0gjY8pO5U+GFlB9LAxOH/Es2KtOkGp6qxZkZpAICkaRHI23PIHrYCvwvvO1PU1BHANSxgFtIJEyRbeMTF3yVJU7Q14c/a1MtTqJoRXlCGgaXMkzEGSPZBnpgv0x4FW7ZGXQ61FBQoSRHeIB1d7WFQkgzYWsIFnDOGUKtIn7dUb7iK1I2IGlYCs5QQYklcEZfh+Zy60zVFj92qpIYKQYMFdSyeRxnPUUOWbQ03NYQJ6IcUoUqjJmqa1EC6dazqUEFDpMgC5i46DbBT8GybAJWrEFjUNN6cCBvTWorA84PdInURO0Rz2RFZyzFgZMBSdKg3KqGLEL4Thc/BaouhSoovobceQbb3iMZR8Rpt80bS0NRKmrAcjwJ3eiKdRG7QEq4bQF0nS0l9Oxi/PlONnQ4mtWo2W4jDLTldaoHNN1MMQynumEidieotjJZrM1VXTUR1AYMDp1KCCSIJ5SSY1Hc4KyWYHarXOkKzTUJQurSSajQ0jUYO07kgY3b3ZOdR24Y9zXZVGr0aNSomguab6V0FaSl11FQB3goUsJuQYYHCihXr0spTzQb9lqjsxUuDqYaio9UMU58xtBwuzWbrLcoVWSy2MRN4cesokAmfPFaZkVB2ZDaCQWVTAHLUBFo1E3kYFjAmjWUvRulXpCrTzNKo5AqtRQDWpIZmplgxvcAEgA6eVsI+LcOem16ZpqYiTaYBIDbEgzznHmeNEVKJoBkR6QOnWahRtRB74Enu6SQBYsRyxrf8ATtH7KlNilQByHLU4CkiTqNQw7QZAgQQOV8ZtJ9Dpg47XnJnqHDhTy32mt2ZR27NF7Q6we8dYUCCs0yLnxiL48y60fs1RmBNbUuhtYACyoPc3Myb+Xjh/wvg9MUMyK4c1WV/s4arBJRSQyokBCTBHaWMiNycAcE9H6qim9bIa0CkMajaQxIkTpU1NM9BuCLXiXFPgIy5t0AVWo/Z1jT2mu5DGYIJAIJgcoi++LeJ5ZKWVoVO7qq31BybNqKqUiF7uggifvTyGGHFVNRqlBeHUw7ie0JRRpQ2fWQAhjnIN774ymZy9ftGpgEVJClJEBltBJMQDPe28SL4a0okvWkN+JZemRTaiUKul1VmZgR+IHYkFdrTNhzjw3IsKql07ikM+tSFKgiQfA7e3FXCndsyB3kXXodWYwI8QsX6gxPS2NH6UqGomioVpAYhCWZWvp1WghlIgybg7GMVLRW24v8fyXpaqcvXx8x+RFnM7RpvVOinNRQFUElacjvFb9drRy2wOvHGGU+ziooVKwqou8kA3JHqkHRBHiDyhJUy5FSILkgaY73sEWnrhi3EXagmWJHZ0ixAhY1FmJOx/ERM7AYaioowlNybfAZSytQ6XAfU5JDiFQEC82IiJBtECBO2HHpSaIOun2FNKyhStFmkmmW/aHuwX7xUmb8xidPO5M5B6VZH7Wy0GYm8BmDQO4BqABBtEXJklbwThVfMUa32agaop6RcgKS1n70qpeNBidjOwGJW7qaS2JUln7i+vwsUiQwqVbhVOkrED9oEPeBMRFiLG2GCZRq7LQy4VVCkvVq6aYC0g2gllB78GJubxAEkpq9er3aHqlZQgEAHU0xpWdUMWuoMzYWux4zxGlTquMqa4YoqMtSkAdSgKzLJmmSByWRqa98W7MlRXluDIatFqzDS5fUiwxRV1KGJA06Qyg+sZtY6rdx7iFY0lp1C70hALuSSdMuIJ2EtbeBABjA+VyeYYq2kqFFi5vG58b+QwfQ4SAumo7VO9qgklZ8pPt64znrwXU0hoTfQy9WkXIc0207MVBO1o6AWi22De1XxAPKPynGoTJSQJVQbSZ0jxMSQPIHBvGuB0KfYUwzGtXKhAGp1UctABUjS6AyCNaxHPELW8zhF+V5XLMk3EzTpELVqBohQKg03/AOWR5mZ9mO9G/RtcyrkVQGp3IeVXSBMloNpta+1oM4N4fkKNPOas3TBpoXXQqns9Sof9o5g6lZlJXTeR5Hm9Ii+WXLZamtMLrL1QNIUO5JOqZUEEL15DkMdCwsHPLLuQl47mFq1KzqDBZQsxysYjl0F/pjzJMdBNRkiCEVu7FvWEEQQfffAmYdbKl1W0kRquDJHKenTBuSyNVlaaKKsw1SqCuixhQzHSpMGBvOLqkZ3cg2koWhWDVO7pmnonSLyLG41XFxPU2xn3JXbYgHGn4+9LL0PsiyzyKjVQRDSIKgRZQLC55nnGM1nEIaD4W6eHswo54HNVh9AwU6D95nfUd7r9RjsLjGOxZnYwrZiSRWDFvxizSLd4Gzx4wfHF9KuQakOGWqIcL3GA/hO/s1DxwLnM6WqM5uHYncHfp44rWkrmA0E/i/V8Ioe8K4wVR6ZaqpB1LDdk1PTcMjQYY7EDkT1toM/6X1ctpagFdWQM1V0U1QTIK9poIgEbETe+MTQzFuz0ySYDM3dHmpBWBvywZ2L5fT+0XRU7wKEsB1BsCCOmJpN5L3Pbg0y+n9OohFSlTasTLVqquzG2nkxUwAIkACNpvhnwynSroBQqNVrGLdymgPNdTvLt4CMYfiAUIgNiTJa49lrx0tzOK+H5x6NSnUplXKEMBrAEja3db274wn4eEsm8NeccGg4jxd6S91DPMRJUcyw3A/U4QcN4RUrNrsomS72nx8fOw8caP0IFCpmVbOa0RQxIIPfMSAHEAGb+JgDGb43xt2eoqtCEkaVNomdPMkCYnnE88PT0tsajjuGrrKUrlnsfQWyI+zighApuqwUbVMwARuJ5Gb4AX0Vq6dNPNNp/CQSI6RqAj2YVcD9LUy2X09mGYzoJJJp7EELBVpIa5IgEGJF9HR9P8u1RTmlqqugTUp01PaEC8d4CTtMchOOTU0fERb2PqdENXQkvUugnHodml9R6JE7FdF+shSZ9uIr6IZ6lJ7GkykhiO1bcXBALATv7zh8f7Qsiod0FUkAlKbA3PIFogT15YY8F9MsnmQhzNZMuxnuMTCjkdryMTGXi+3z9ipLw3f5+5k6uR4hqDDKvIBW1amwgiCIM908wZkEjFiZXMKOyPC6jUN+w7VmggkyGF4lmMCNz7dpxf0oyFJQadUVgzaP2TiRIMExJXa2HtKvkwFdM7lmJUggVkJE6T+I3EfHG8Zav+UUZOOlzFs+J5jhOYQELls1TB6oDaQYkAWsNsKq+Yu4c1e0MhgbQTvImZnr7sfc8zncrCipWLl2KL2bg6bSCYmZ5C2xx8HzrB81UJMoazXB3Gs7XvI6dcb6blK7RlqKMapl5WmQrlCTzBqC/jpKkxPjgrK5qoFNVKdd0XSNpQaYAllQARAG/TAzV6YK1lSmGAEUTqdQI0jc3sZg9Rvh5wTP1atJpqZehRpgKoKsZJ7wCjUfMtykRO2HKTirQ4R05JqT/AEV/0XZXL6aiPpq9tScGotUL37hSVOkFV23nUATMDF7cBornKJU0mFdahFFkBFKVOjUNV+uwhjaYxm8xxeqHkkLUUFdSgTvcTzEzitiooUWWm4rOxft9RA9fSFAjSIg36+7C2uSviVV7fEKUowdLKu/cp4qzUqr0zpBQ6TpAO3INGoxtvyw0yS5rKNrqrVUPSYILsWFRSAychcCWnkRgngvD6qcQp1XWV1l3JggAkgk8jvEdTEcsDen+bL5hSCdAQdmpHqKO6qgSbCCY5BgLRiuHsfNfgjlOS4sA4e5SslZiAUqK5UsASQ02JNv4jtbfD70a9LK+UdtFe9RrkDURJgSzIBAB35XjGYo8KrtT7UU3FK01SpCCZAlo8NhfBvD8r9ozGmpV7BCYWoyQii8EyV0rtcTvthyjZMZ7Wb+hlmr9pUYjujU7MQFhpgiLGdLdNsRpHL1qddsu5Q5dQaq1jCkmbI4UEmVNtEeJwhIy2TpVAM6larUHZxTJ0qgIYsdAcFiZAk2E9be1uPhsj2dOi7oO67HSikg65QajeCNR0EnqBbHPHwqSybvxbbwgXiubqCkq1Fq0KzkDTEd1jCkEjpzGBeJcWarmhmAGhNHenQmtAAWWT3ZZRF5364r4ejZvtaj1KdBKQUayrVLtqKIBsPVYyAIjCzI8Jq161JCT+1fQtRpIN4JUmNQEHb2xjohGMODCcpSy+oZW4mKrsan7apUaRTQdlTBPUiGYWEgBf4sL9TMRRpqzX7qJJBYzJC3JN4m5gYKo8Pp/aIR5poQX7WEmCNSztMdSMOF9IVTiXbdqr00LhWRWsrKy9yQGmDA5Ydu8difvzYoy/DTqaQyU6entWdbpqYJ3QfWbmB4Yu9L+KUq9YtQkq6KIggKRFgDuYGnaN4nc+LxqolKqsoDVkO7iXdTsAn3QPEcze+EprAWQR+8fW9nJfZfxxWW7Ym0lSLnchtdQy55G8WgFvLkPDA9XmTNz5/GcRptBBN4M403o5kGaqVLvTTSz6VgMSPVWSCh5C/uw20lbJScnSAMtwCo6KytRgiRNVZ9vj4Y7A+f4hqqOSqrfYIhiLR6vhjsLIqiecNylQmVFucgH52wTxTJBDCqNTd7u8p5ACIHkME8L4gXZKY3IjVyHjHTCvN1neSwBIGxG174yj5rnb4NpeWo4BHUoYIg+OGHD+JuO7APTl8sArmG2BMdJtiQzPVEPiBpP+EjGslfKMouuGaSi1DMUaocMKlMSjBpBMgHux5i1xa+FHAzoqa2orUgEAOoKzIEkGzRex+mBVq05mKifwsG+YB+OCFy9F1P+slW3ipSYA+1C/wAsJJJUNybdml4/wta9Y1MsaVCr2IdqKdwkhWZoC2VioBC2k+d8xk8+ZBqO7L0nV5+tMe7F3D6jUyCldSBtDlCPFdYWDj3N5Q1GBTTpCgQpBiN4Ck+ftOJwuWapOWYohUcM+lUBkwo0ICZ2HdUGb40nA/R51V1r0BUpONSLTdXJqKCFpjQS4aXuqkFu6Jwt4vWo9hSKUildW9ZZMqBHfk2aYII5T4YYehHplRyjoay1SELMoWD3zYEzECNzcyF8cL1NekqajCdS6GezKmiXoutVHB01FLrYixB7nwnE0zyhdL6zMA6kVjA2EyrRAGJ8VrPXrvmAqgsQzQQBriCw23Ya9uZxqPQ30Wo8QpFcznEpOjHQAwaowiWGhotYEESbHbnTwSoyatRMtlMw0hKNVlvMdmiC03ZtZmL3OLM1lqCNpep3gu60F0mdjZyCN+nLxwDnskKL1ENVWKMynRJmDEgwBFsEVPsz5akE1rmlYioXPcZTddJGxBtB9+HTszcl2KqtWCCtfYz3aei42MAwTBPvPXHqLRkFmMjfTT0zzBjVHtGL/RTK663aMs06I1vO07IDNrtFugOHXHeKtm8pUerdqDLoeBIDMEKyB6t5jqBiXNxlRSjFqxZmeJZfS6rQSGVQr6WUrp5gdobm5MkyTgGpXpgBUDLtqMXaBEmahANz6oGBcuGUdqBYGxkb+AmTE8hj2q71BqN9NiZEn4y30w9oPPT/AGM6QGYqKtGi5rNNlKKpgTIXTYgAySb/ADDzSlXIdXDrYhjt4RpGPchnDQ7UhxqemUGm5uyk9ABAN74s4dka2ezC06A7Sq+ykxZVuSTYCFnfA8c8CTjRca1Q0AIC02eV7xCysA2kmDqM8tiI5xrZdswrOqEBSV1ahpj1o6hpafGffovTL0eSjRo5elWNSrReoHJTs1IZpnc8x7sK6KplnU0K6lWpxXWqVAJBuFEmQeUiRidPW0ptbXfz5yKSnTwPKlA5jhqg1SvZITsCCgPq+Yg25EtaScfPHeST1vjU5xnSnUSgXajWnu3Okzr06bkMBzFiL+WdpZdlZS1NioYEiIkTcbWkYqGjKF27XK9vb9StXVjOqVPh+/Yqo02ZlVQSzEBQNySYAHW9sa+twWnRy9KnmqoWoK5NRKTKxVCFBDNOkVAVMATE3xuBn6WUy8plVaoobs2VZjtO8wWT3BqE6VtJJG5GPl2a4/UNWo4IUljdUSd+TFdQ898Zw1fNzEqWm9L6i6hTdFzFLLU3zCVAFZuzLKoBlTAkCoJ9Y7ajG+If6WqoyuexSpTgUyADoi4KoshWBJOoiZM73wrzeeqVLPUqOJkB3Lx7+eGfobwhczmkWormistVK2gAEhSfu6mAWfG2NuFbMll0hbWzZaS7vUJJJ1G0nc87+7FHbEWFh4fnvh3neFHMVqn2OkYWSyiwAkgGSYHSMNPQ7P6KGapUqTNVgPq0ByAO6wI02AJFj+I4LxYU26M1wbhrZipoW0KzsegUSfby8zgzK8C7YVOwqampm6sNPd5ENMTMiLbeODMlnqGWC1lVmrODrVW0KoMhkgCRPPfwjCTL51lZtMKrnvKOk+rJkx7cGWHpSyF5nIHK1KBqDvEJUKnaNVhzmQt4neL4NbjirnnzFMnSdcaxN2nkdhN7z44WcTzjVNKsVCoIRVg6QbwTz35m2POGcTNBxUppTLgGDUQVIPJgrd3UOUgxgruJusI6tlq1VjU7NjqvIXfHuBc1mnqOz1HZnYyWJknHYYrRdk82EctEA7QT3fLniys+iDZwbgHb2jAYK8wR5H88FGrTZFUlpWeXX34LoCXE6istMgKGg6ogE3tMW5HAdJ9JkqD4Hb3c8fVv7OONo1P7NUXLGhpKkVGpq51STZmDOJN4BjHz70h4W1LMVlSkwpCo2gwWGjUdB1XmRF8THihy5sD4pTAKMsAOgbSBEXK+4hQZ8cBzi/M5tn0ipB0rpWwUgSTFhe5O/XEYWQT6tpjf488UlglvOA/g3DFq3qVhTWYFtRNt4kADa84Cz2VNNyjXgmDyYTAYdQcXCtS7Sn3WFJSNWkgsRMkibat/DbbGl4rxehmB2dGlVrECKRzDoDTJmfVAV0iIBiDJnCbaZaW5UuTLUMpVKGoqOUXdwDA9uIDNPEB3jpqP540PC85mKNdaQUstMDVTA1iIDOLTM7EjCPOZN1moabU1ZjpDKRz2EiDG2EmmNxlFdTxM65IDOYkTsbe0YZZrjsrKItJkI0FYkWMm4PS5EGYPWVNOtpWABJ5xf34glZhsSP1/TD2R7CWpJdS184zSTpJa5JRJM3JnTvjxcwQLKluegW6XjHj0iWt3pva/y54Kp5hyOyuEi4jyMkDxgz1wNJdBKTfLPK3F6jgatJgAeqBYbbb7nEuG5+sHUUQC5YaVC6pM2hTIJnwwJWohRZiTOxEW/Qww4HW7GolUAl76bSBI0g+f54KQKTsp4nmK+thXXS8mQ1MIbkk20jczivJVXZ1VYEmLIvt5dJwdxzP1MyEZu8yllgXIHdImL7zhfQrCmQwDCoLgzGk8iBvI64ErXA3OSfLLs1mv+GugKYJsZ3ibWNsDrm6kwKjibesRviJzBM65aTJJJk+3F/B8mKtSGqCmoBYuw1C1wIsCT054NqS4FufcpzdLSY1h46Tb38sQpqWIUczGLq609ZVGYJPrMN/GBtz5nDCllKdJRWFUVImEKlZ5Sbm2/tHtw0hWaYVqZHb12fWtMyFhNZHqAkCwUmzbxzwI2fWujaBpfSSBvPjYDvDnA8YjbN5jjNR1ZBAVjcASbeJvgvhVWo5CudKopKtpCkEAaRqgfPGilUnmrQPMUqHNX0iJy1VCQWAAF7md+6b2j4jGKxpHrUmOp2VGUjUVhgYIuINvFRfeOgF4xlhYxsoAKJOoRIZiDH97f2RjOOjCDezqVqakpJbug89BchRVRXqsAzVAlOxbTy1ECdMsYB8PHGm41naWSVnQElqmtgsAVG9UMxgkJHK0nUeeMNwHPOqggm1h7Jt8Zx7xcF11mq5AN1Yz7B/WT58sXO3UjVabSTiU0+O1lqVKtM6GqNqbQNI8vLwJg88NuP8ApfrBWi2mQAXCqGIFo7oAjwxjWJJ64sp5Nzsp+WNaMdxF6gPIk9Sfp/XEC2D6fCj951HxwQmUor6wZ/bA+GHgWRNiSoTsDhvUqoPVpovxOKKmYJ54LDaA9i3Q47Fxc47BYbQXHY7HYZJ0YlpKnocdjsAFyZ2oBAqNHQmR7jbHpzrHcIfNF+cTjzHYVIdsga0/cX3EfXEqVcLcLfwJ/rjsdgpDUmnaLkz1573sP9MGVeMh6RpOpYQIYwWUiYIM+JsbfDHY7EvTizVeJ1UmrwwXiGYpOy9mppqqKsRJMC7MdV2JnltA5YGCJzqH/on649x2Kr3MXL2J02Ci1UjqApH1vipomdftg49x2HtFu9hzwbidBKdanmJq60IpHTq7NyVGu5myhgIm52wvzdVGZitQqsnSgVoUcgJPIY7HYNo91rgGAT8bexR/mxL9nzNT3L+eOx2EBFuz5B/awH8uDuNcX+01mrPSRWb1ghKgm9463jyAx2OwUOwI1l5U19pY/wA2JnOtsFQD+AH5zjzHYW1BuZH7U+2th5GPliljO9/PHY7DSSE22POD8MD0WYmCWt5C3zn3YlSZqc02MqJg9PLwPT9Hsdjeb2xjXYUFd2UUX0uWB33EWI8fHxxZVrhrRjsdjmaTdmqbSoilUDYAezEWrtPUY7HYYiuoxxDVbHY7ABW+KmOOx2ARXqx7jsdhi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xQTEhUUExMWFhUXGB4bGBgYGR8YIBwiHBwdGBodHB0gHiggHRolHBcaIjEhJSorLi4uHB8zODMsNygtLiwBCgoKDg0OGxAQGiwmHyUsLCwsNDQ0LC8sLCwsLCwsLCwsLDQsLCwvLCwsLCwsLCwsLCwsLCwsLCwsLCwsLCwsLP/AABEIALcBEwMBIgACEQEDEQH/xAAcAAACAwEBAQEAAAAAAAAAAAAEBQIDBgABBwj/xABJEAACAQIEAwQHBQUECQMFAAABAhEDIQAEEjEFQVETImFxBjKBkaGxwRRCUtHwI2JywuEHgqLSFSQzQ1NjkrLxs7TDFiVEg5P/xAAYAQADAQEAAAAAAAAAAAAAAAAAAQIDBP/EACwRAAICAQMCBQMEAwAAAAAAAAABAhEhAxIxQVEEEyJh8DJxgZGhwdFCseH/2gAMAwEAAhEDEQA/APlR0j1SflhlQ4Zmaiq603qL90r3/DYSRhbTTxw4yWmL/I4zqynKhY1aCQVuN+WJpW8CPjgvOUgdv178Bih+6MS0UnZcmGXDeBPmCRSBZt4Ak4hwZNLhhYjqAfgbY1WU4rUoOtWkVVlm6oq77yAIPtnAkG9J0ZTMcKekbggjnEfHD7hHpfVpJ2bqrr47+N+WNCPT4Ox+05WlVVlCtbSxiYOrrf4csYZqSs50iATtiXEvcPuI+ki1afdQo8g2IIMESPIieWFgqyLsDfmqzE2Fwb4Lz3DqZSUp6G6hyw9xn54RNRI6fH88JxoIzTGlBgJ1X6W0/LF1Kus+qT/eOF2XpMbA/E4d1uFhE1LUdj0KBfO+s/LCpj3JdSv7UpMihIHPu/GaZx7+ybeiV8iD8tONl6I8Uyq0hSrUdTlom2xt1tfBuYbImkUNNhV0kCIjVut52w9qHvPnFahS5H4EfU4HejTH3o9/+XDPiPD3pmWCwdoYN8iY9uLODejz5knQhYgScKh7hOKaH1avxj5kYi9Jhs31/PGhz3ohWpyTTa29pwgr0YN8FV1CwOpSMyTJxFi3XFlWjq+9GI0sqRu0+0/XBYgdi8jvGOnXHvanBZpYHrqw2X4T9Rh2IjSzJnoOonBSZs/iPzxTRpzuAB5/SMENlkiT8BP1wYAsy2ZZ9h71jBPYFhdFI/iH1wvorSP+8K+/+UHDvLcGdx3a4I5B9Me5zPwwqiPID/o2RKax/D3h8DiLV8wnd+0VAvTUwHyw+rVM0lmrUXgREGbbeqAPjhPnKtVzLSI5KYB9mFtiwApJu1RyfI/O2LkyqNuzn2z/ADYmaZM92/KROC+H0lj9ownlpDKPmZ92L2oVgjZKgrQUrtP4FJ+IQj44PXJZNR3lbrdiSJ2kKRgvMNRUR2qgG/8Au59xUsfdgGpn6M/saFStH3iCAPImSo8gMG1BZZTXKkRSyxf96PiCzFfZIxc3CAymRTpgbkAT15BQp9rDC3L5TNEllIohvvMxqe5m1KPhh3lPQFqpBzFWrVm8FvkBqt5EYeELJn3oUASDXoe3MGfbFKPdjsbNPQelFsoGHI62E+wyfjjsG5Co+S01gicMe1XTaJ8MIq2ePTEU4iRyxpTMxxmLo38J/PCeL4PpZ4MpBBupuBa4wADhoTQRl6zCIJG2x/XXBf2549dv+o9fPC9f178Wg/X9fLFE0MMlXYuAWJBn5YeZNCWAwg4bUUVFLGAJk+zDetxKmIKsIOxBHLf3HGUsM0jlD3NnSBDEg9SflOEHEqxTTAUzO4naPEdcTHFkaJeTyuPzxVxcgqsHm3yXCu2OtqZHK8VZT6i/H88N6npESsGmD/e/p44zYH1xbH1xqkjJ5Gq8TBMaCL8m8Y6Yf8MU6rCY8YxkKCd4eY/7hjYDMCkxNjINpA5+PljOeODWPq5CeKkkXQjx3+mK+DekLZRu6+nULiCeftx4eJCoCumJ56hhNx7L6ai/w/zHCjlg6ij6D/8AXRqIVaoIYdIPXGE4xWR3J1oSerAn44UhjH66WxRWE/rxxpKODNSadjHLZcE8o8D/AFw54hl1FIAKnmAur3i/vwo4BS7rHxX5HGgaqhpkH1v1HsxnSRdt1Rl+xk8/cMNuH8HUqWcsRyCkL75BwDxEFVBBIvytyOIUuI1AIDn4YIwscps6vQIJA62BP9MW5LIO5A7oHMm4HuE/DAxruTcg+wYecMrEKDtM7eeFs7g54wKMzRFNiBpJH3lB+oB+GL+Hh6rBEDEsYgTf4Yv4ploaTF+mLeAcZXL1NUGVNjY7YVFbnQ0q/wBn1YrrNNha4AjxvjK1WWiSIiOs42PGP7R6rqVVyoIiw/LGRyDqzFwTqH3hYicVt6ITnStg78YNtDAeYB+mG/CvSAffTtfAAL78ZzOKWqEsSSTvjff2c8Fou4NSD5n8jg2oN5VWzYeCMjTttN/5be/C/N+k1SmbUKakbSC3xN8fbjlMsi3CAY+Qf2g1KLVD2YUDwt8sVtQbrMxxP0vzVWAX0gcl7vx3xE5zNgA9rv8AgqK3v0k/HCxKMnbH0L0EzuTohmzKhrd0Ear4NqFuZkO1zX/Er/8A9Gx5j6u/9onDAY7A2/5af5sdh0gs/OeaoQPb+vngWME5nM6hER0xVpiJte/h+pw1dE4GGRpagt9t/iMDoR8v188Ty9fQImCD/Xp7MRWooG4PhhK7G8kwcWD88DhxaCNjMkYs19IO/wB4DywyaYdk1l1Hj9MH5nhbaaTGIZWg2vpKg2BtuMK8rWClWOwgkC/yxbm+L6tAggrO/dG8wSbXvfENW8GkcLJLL0CCvmPnhjm8tpEwBLG8RMgb9cKcpmyzLtGoc+pA+uGuez4amogyLtF4tpPjY+G18TFNSKk7WChV/XxxbpxR2wKgqGJI2jmWKgD2ge+dsWqCRIWZE/r4+442tGFMupJcef1xouGej65kVhVq1qfZrUqIVYkkrYKZBOgi9oxmKqaXqxJFNC4JGqDqVRJjum5PsOC8/wAUrMw7Jh3lYWYj1Z7T+7AI848MRLLRolSZe/CexORda9ZjXpGo6uTAOlTC9R3z12GJVw5I1MWN4mPxGNo6YG4pxaF4eRcrTgwSSAwUC3I2NhbFjcVWoEY+voEqDee8xA22g+7Al6rCXB7ot+umK6i/r24upvqso1d2bEHl5zsN9sA1M8NZU2IYrBsZA1GcaMySYw4fnXVCogamvIM2Qn2YFzdbO08smbZUNF6vZKQ19UFtjNoU3x7ks6O+IEKd/GNumw+BwhGfq1aAok9ymTVg2uQfoYGMurs1SwjRV8+zooI6GZ5w1ojFan9e/ANbiy6GOkghulrDSDPKSDbz6YieJgIHgwf68sVG6JnyNqbR7/zwW/F6aou+xvBA9YjeInCyhX1T1Bv4GJ+uKOOZcGkDMagPmThTeBwVsbUONUqhIapGkHefmRHPC7MVwWYqZUkwRzE4VcEyUuRq+7M+ZG3uwbUEEx1tiLV4Lo8qNOCMpU0q14vgQ4pzafs55T+WHYqsZ1syHI2tbfBXD+LNTPdMYy+Skkx0+uLRVjFolqjY5n0oqsILmPPCd84XJk8sJ+2xyEm4O298AcjIZsDmMV5nMd0Qef54QRLYPqLpA8ZPy/rgYzjVPXHuKdWOwCFlIAyOZ2x6pkifzkgWB8zA9uIiqeXyGI3+uKJC6dLtXa5LtJHibs3PbxnEa+UKkAkeN7e/EEch5UfGJ+NvfgvLZpQpDqDBECOm8+yRhMpA6U1E6mExaCDfx8MQYbXX2HBWZVP2jIso2nSbd02JAvIFz8sDjLsVBA5x0jkN/p7cJFWSCmAQRtPrDqbb9AD7cdm0kEiYBtJk3Hh5G/hgmjSpGoNwoUEqZEtF1mbCfvTgrL5VFLgnUoQum4mATBHK2oXIvHXCuh1aA8jkh2qCoYQgydthPPnMe/FuXyIKuSRYHRcCSCouOQIJ9xwxqZVJpF/VabDxHd5yBMfHAmV9RiwadShTHdi5qFucAAGR44lttWjTTSTyMP8ARaIw1OpWO9pZSdUhSF/duDPQHAfZDTIU6gwBFrBhKmZvffpaYxr/AEv9G6VAUmot2qgrSYU0u0AE1QJPrEsD4gdcKMv6P1qjVAtBiqgxLIrEzC7mNpJFvZjJWaNruLcvkmYkerbmwvvbfntigUC6VFAfUCgj7pkkktfYBPfGNVW9DGGXy5RSazOBWWw0KRczqg6SOXXANP0WqhnZ1Wki6uz7U3Y/c9UG3P2eOGpCkhJwjhI7Wl2yhqRcalVhJ36GQJiTyvhlxhkD1Hp9qqggJBMEt3n0n8NtUWuR0w5yeWpq0vJNxc6QCORPkd8CZng9E1H0N3YOkarTHJt9IN45x4jD8xN0QotC7KZlVY982RoYTB3GkTG/hyI64pr5gNOqmZqLrJII1LE6iSbjSCZ6Ye5D0Yd2pqVamNJ7R51gkG2mDYEHfwwvqcKzI1RRrEh9KwpgpDd6fYtvHD3FNKhKlLUU0zLEhfNR3rb2DfE4DztAqxTmtrWkCw898Mc2HXusXBAsIbeYZfAiGmfwtjyhl2eP2gCEKS7PpWWkBb7sLz0E4qN3ghpUAU6xE2HrzcTebT78XZnMtdToJVokdZneeoxHMoysiFhqDEEKSYg79BtM9CDtiFR5htW7RqM2IvvGKJVUE0c09N2aBMgMDJE+U7wMdm85UcmRv3YAgAiwA8bm3jiP2glG1OWLvzvJgAE28R7sCtUaCsyCfwiCSY6c4wqHaGVKv2TWsZF77C58wN5tIxCtxAE93nEzaJk9Ogx7lkpEMHcRTpswggaioJAE9ZIPs3wFSzCN/tCbAAGJ2NreAt5T1w9qIsI+3mdt9hM7zHvEe/FdbPlqenTAgGZmbi/9MVV2UbAeDCY31WE8tsWrWFM0zTqAMFkd0jvSTcX8uQ2w6QrohlqwSSCDyjn7oxWtWTGwjHmYUsSSblpPId687c97Dnit6DEggAwB6s3gSDt0j3HDwJ2WCvv4beN4tgzUFRpYAwPHkcLWUK0WIHOfqL/XFua0AiLiN9pPlyHh4YGgToqQm+9ot5f0waa2oCSF/inrvgARJhoH63wRlGXUpZS4B2Vo1XsswYnywNAmWa16n3HHY6tnmLEgKg5KtgPASZ9pJJ3JJvjsIeBZj2cTFQ4ZcHpioWDco+M/lht0JKxXIxIEfo4JFZ9RUb6oAjxgYLFPMfhP+HEuVFxiLgR0+OJiOnxw0Sjmen/ZjszUzNONZK6piymYidp6j34jf2r9TVRAFQdD78XLQH4T7zh81Zvsa1QSHsCYH4tJ5eGAaefq/jNvBfyxLlIaoFXKD8B+OLTkrH9k23735YJHEa0eufcPyxqaDE5Wg5uzuFY2uJZfoMQ3IrFWaSjcACRbpi2g1VSRKxaDoJPP1u9GGWXpDSL8h8sLOO8YrZepRpUTC15DgieaLbpY87YErIbDEq1Oqf8AQf8APgqnlKji/ZkDrTn+aJwlThOVp5hMuMmjWWToDEyOXQCxJvjzNcRfKNVydPu5dkbuqoks5ZYFo70dDgSsTdDt+GmP91b/AJQ/zYFrZEjfsj50h59cZf0b4jVqVMvNRirVKYZSoEguAQRG2H1ekf2bzdF1g29YUMqwP/VUc/3jjTU0XCrK0b1VJroGqHUAaqY6DRHw1YqerUmA1Mn+CfrfCd8+2Zy/2rM01rOrMgLL3VAJ5Dy9+KuLZo5Oimay1NaLsgnSAfMbXGIrNE3ixwGciW8bKI54+c+llEHM1DpqH1f+0fu4+tsmpQTJJAJJ5yL4xfpA5V81EjTTWL7GDfz292JeCos+cVKX7r/r+7ilkP4X/Xsw3qZqofvv7zifCGZ66qzFheQT4HFqTG0IwzAQO0A6SfyxEu//ADLeJwxh3qVYqBVQk3mANegbA9Ril1jfMJ7n/wAmL3EMXtJMkNPU/wDjEPYcM0VhWRS4YMA0jYggkbicCV67a2gn1jA9uLTshoHFSNpHsx4tSNuXgMGZB2aoASSIM+7AlXMMZvholnfaLHa/7o8vZjz7QdgYHkMF58aAgB3F/h/XASuZ3w1kRzuepxD24Ir1WJvBjwGL+JUBTeAAbDBYOIFJ2m2PBODMnRV9UiNInngeV6Ee3BYtpW0m5+mOxZC/vfDHYLFREUz0/Q/84Z+jrd9h1X5Efnhbrt/TBnA7VR4qfz+mFLhlqrwVVDprHwqT/inD3jpGuuNPe7Umemxj44R8StWfz+gwfx6rFZjrjUqkiDM6AL2j48sZtXJfb+ik/SxfUqAaQCfVE3m/PDTNmcpl/CpVHv7M/TCM0iDEXiRcbb4Z9sDlFE3Wsf8AEp/y4c48V3/hjhPlMc0BPDT4N/8AKPzwFlcsSuoMB4R7Ot99vPFvD84v2KrTJuJPxB+mBTWZKVJgwhy1h0Bgzb5YiSb4NIySVsvr5VggfVM8ojp4+PwONNkW/wBRyx6V1/8AXK/I4yubMKjTK1E1ARtD6CPG4ONJw9/9Qp+FZP8A1wfriaa5G2nwfSMoq6F39Ucz088Zn00gZnJwCbk79Hp29snD3I51BSpkuoARSdugxmP7QM6uvKPPdDEztzX6TgjyZyNJxXuZqhUvqkzFp7NoEjyJwLm6M8apDleQSLx20fGD7MB530oytSvQXW12choAi5cE6rwdMWHtwrp+k61s7TzCFUBWSajqoUkuIJJi2rDUWm2DaaVGx4FwKipoOJ1g0m35k5czHSaj/oYvrAaP/wBL/wDt8p+XwOM3Tz1SmFK1suFH2ckrmKRLdm5LCNZJkEXtZR44PzHG6IWsEamve0yunS3bUn03EnusBqgwI8MVJylVuztU4RU9sa6dr+3cT5U//bIIkGtU/wAMx7TM/qMGf2oUxToAaYUCBG3qtA+GLMtnMpRyiZeo6Vaj1XYGkzDRqDd7UV5aojnOAfTniyVcmik63BAMxJlKl/hhRi3clwcUsKmbPX3Fs2w5+HnjE8fQt9tboFHwH541OY9I8tTYo1RQUEG9pESo/eGpZHLUOuMhxvi1I084Qw77JHiYp26Tc2nkemJaZUeTN0sjT0qWb+PvGwub3tgn0VyQbOaRsA0Xnw5+eAa9SmvYoYh71WUFidI1aItyESPxTj3hHGjSJrU6b62ap6oLaaYCNabHSWuT0vvhLTkXLUjwL6JAXMseq/GpP8uE+dzOokQIH5X+WGSkvTamFKErT1FrSVZ5byOoe44Br5Z9FNdBupK6e8SCdzBsJ2mPjjeCpu/mDnm74D6a/wCsqPwovwpgfXCzumSZmTt0nB2YzOivWIAMDckWjSLbyDtb6YW9k2jVFo39sT5SY9+CKwvwEpZDuEAdox5BCfiML6VOSBIHn5T9MH5BWUt6t1AubXneL7xg3IZnsab5dlVWqBldmvoBHM7EldMAEQd5nDAD4nDOLgLoJB6xJA9thgDLpfyAJ8pA+ZGHWZo66SFrCnSGlVuSXUaOn3gOV/G+Pa+RFNZZl09yo/Mk+qVG0CDIPygwJ4oco08ACZclxYxKSfBiI98/qMXcdWa7AA/of0xa9IIRIIuCxFzr3RRzaFZeQEnFNPMGRdXszMDuNQZYk2HkTu3XBXULyQ4esU6zfugD4/0wElFiCQJA38MGatKEH1OzierHvCDvv7ueKqVQoj02BDGD0PW48sPJLYP2bdD7sdg+nnoAAYC3MN9Bj3DJBKeWdl2AC3kmLSAfdIOCqKMuZMd7RY8iVjSSADeBcRvGJZiuxefuB50xytO1mBCiR1wHUqy5CLoBJgXkKbgXmIB5YB4ImWEKPVJa3zudhA+uL+JUaiTrYNqiYM7XX2RtGH3C8qq0iUXW8EOp++tlbTHNSwkQTB63wn45kOx0ghzIhXYgiBaAIkARA22bkMJWxtJRu8kOB5dqtZe8LCBN/ukKP68secJpdrCEwqkHaR3iqnwEki+1sOuAZPs6NWqjA1jTsg302LkXuQsmPAQZiA+M5KkuXo1VinVqMSKfaa2K/jMABAHBCg94gmdpIpbuAcdqVi7O5dhWqrDLpksINgIMkAerMGdrjFQq6qaqXPcY6ViYDQWMz1G3iTjSej3EHZqaf7SoabLTSdMmdYDGQDBA9a0CLcws7wFqNaKrKP22llYRb1tUTBWxHdkdDhbu4bewrrKUVA2tTpm4EaWOoFL3m58xjXnNU6eaOUIYUki8idWkMGjb1vHcyIxT6Y8N1KtWiR2NOkF0d6wldiZJBLHc2073GE/GO1qOM0aRVKsQyHV6qiSYMqYEwYtfqcGJKx24ukaKj6RUXowtOp9oej2WtXBAJIKkLEnTcRPM+eF71XrlBVcQGLBX7sh4QKiiSe8kx54N4Zx3K6AtfJa6kQayPpfwIBGkEARAtAw24pnclm3p1PtNfL1aZUqalEVANJkXRgd74w3UzZxusGXzWVzGs9jUDU94SuoFtjoLAz5riGW4LW7M1WejyXSa1INpVYDRqFgFAg97a2Ho9GUHeTiOQqKZjXUekfapUn4nDLgNBKeYFTM53IuopinCvVqEBVKCB2MbQN+XXDeo66FQ0oqS5/oT5XhlW0vRAj/jIeg5E4cUNNOm1JuycMQSVQPMbd4pNvzxVmsnk+0crxBArOSFFCs0SZj1ALY4Lkx/+c5/hyrfzOMcWopv6cfY7tPy0/Vn8C3N5El9QrUUAIIBFQEXBIhaRHIixxdQyFCvU7PMZs66mlaQo02I1QUGsuokd7cCcX1KmQvNfNt/DRpr86p+WKabcOV9Y+2swBAM0kiVKyLG4mR4gY20pySp8GGtCMvpF75fLEvdqtVmdgo0hFN2JDmWaY5KJ64PR8vQRVWj2lar2Yi0h2WpJWFEQCouDIPKCcDUanD6e1HONaO9Xpi392kMM19MVpKRksoKVRzp7Vv2zkm0LIgHa23hjbffuYbGlVUJuK5CvkxlWzKaNK1FBJD3YNeASDdhbymL4Q8MruTHbOiyQ8C3fIlUiQZCgkGBY2PNtneF5msatXMliUMM1RgSSQCAO9JADg92wkdcEClSoIhpayWWm76bgEMW1Nfur7NgDMGTvH6bZhJU6KsxnkABqaqtWoFkwBEOzNr3AuQY0xt0kwPDnBNSiwphUUM7PYBgRGneB5H7uJ5OoUaq9Qh3qKWixVhoFa33jeADtI5xjyhmXrL2aNTSlrLVoEaYiwZpZpFORFvjhYXP/C+Spc3T7TXWRDcklDYJpgIGQjU7GDCxGokkXj2q1OmpqIVIA0iWAIYoC0fiC6gOd454XcYzdMVX7FKaUXMhYJ9UlZBJLXiY8TYY0nD+BilVqNmgaNNKLKKTgqQzqQACVIDkhm673wOuSY3wJ+H5mlK1HpAAPM2sop2gTGpmkix33MY8zufCsw7Qn1l2JHeXvM0xNwIRYixMmdSulUVX0N6rhSGAus7ECY9528cMc1lxSy5VHpVhUfvFdYZduTKsDu7+J3w2lyJNksxmqLyAQpSW1i06VUJaQGfUeYJ9brOKMyzVGVYVxYFxZfxWkAyAT4xgZeFHQHb/AGRaNSwxFyoLLIP/AJwy4RVoJTC9o/aNVKGSFQAhe8O6WnuxI8OZGD7BzyLa4US6lgBU7qtAn96PDofzxXWq+qxAIliixOotYk8oB+Ijlb3iGTSm5pu5bSY1rt4wCenlixMzprd5SaZiAQWJUMGGmYuSItA9lsPkl4dMBeqIVRbYnzHjy9mCMkhJlgO8ZJsYANz5A++Bi7ivDAp1qRoJAIn1CRJDECAZmw6EcsC62CkBgQQQQsd0TJMA7239/I4fKwJ2nkoqUrmCN/LHYMbKtU74pABriXUfAkHHYdk0WV27JSpJ1mD3WI0gjY8pO5U+GFlB9LAxOH/Es2KtOkGp6qxZkZpAICkaRHI23PIHrYCvwvvO1PU1BHANSxgFtIJEyRbeMTF3yVJU7Q14c/a1MtTqJoRXlCGgaXMkzEGSPZBnpgv0x4FW7ZGXQ61FBQoSRHeIB1d7WFQkgzYWsIFnDOGUKtIn7dUb7iK1I2IGlYCs5QQYklcEZfh+Zy60zVFj92qpIYKQYMFdSyeRxnPUUOWbQ03NYQJ6IcUoUqjJmqa1EC6dazqUEFDpMgC5i46DbBT8GybAJWrEFjUNN6cCBvTWorA84PdInURO0Rz2RFZyzFgZMBSdKg3KqGLEL4Thc/BaouhSoovobceQbb3iMZR8Rpt80bS0NRKmrAcjwJ3eiKdRG7QEq4bQF0nS0l9Oxi/PlONnQ4mtWo2W4jDLTldaoHNN1MMQynumEidieotjJZrM1VXTUR1AYMDp1KCCSIJ5SSY1Hc4KyWYHarXOkKzTUJQurSSajQ0jUYO07kgY3b3ZOdR24Y9zXZVGr0aNSomguab6V0FaSl11FQB3goUsJuQYYHCihXr0spTzQb9lqjsxUuDqYaio9UMU58xtBwuzWbrLcoVWSy2MRN4cesokAmfPFaZkVB2ZDaCQWVTAHLUBFo1E3kYFjAmjWUvRulXpCrTzNKo5AqtRQDWpIZmplgxvcAEgA6eVsI+LcOem16ZpqYiTaYBIDbEgzznHmeNEVKJoBkR6QOnWahRtRB74Enu6SQBYsRyxrf8ATtH7KlNilQByHLU4CkiTqNQw7QZAgQQOV8ZtJ9Dpg47XnJnqHDhTy32mt2ZR27NF7Q6we8dYUCCs0yLnxiL48y60fs1RmBNbUuhtYACyoPc3Myb+Xjh/wvg9MUMyK4c1WV/s4arBJRSQyokBCTBHaWMiNycAcE9H6qim9bIa0CkMajaQxIkTpU1NM9BuCLXiXFPgIy5t0AVWo/Z1jT2mu5DGYIJAIJgcoi++LeJ5ZKWVoVO7qq31BybNqKqUiF7uggifvTyGGHFVNRqlBeHUw7ie0JRRpQ2fWQAhjnIN774ymZy9ftGpgEVJClJEBltBJMQDPe28SL4a0okvWkN+JZemRTaiUKul1VmZgR+IHYkFdrTNhzjw3IsKql07ikM+tSFKgiQfA7e3FXCndsyB3kXXodWYwI8QsX6gxPS2NH6UqGomioVpAYhCWZWvp1WghlIgybg7GMVLRW24v8fyXpaqcvXx8x+RFnM7RpvVOinNRQFUElacjvFb9drRy2wOvHGGU+ziooVKwqou8kA3JHqkHRBHiDyhJUy5FSILkgaY73sEWnrhi3EXagmWJHZ0ixAhY1FmJOx/ERM7AYaioowlNybfAZSytQ6XAfU5JDiFQEC82IiJBtECBO2HHpSaIOun2FNKyhStFmkmmW/aHuwX7xUmb8xidPO5M5B6VZH7Wy0GYm8BmDQO4BqABBtEXJklbwThVfMUa32agaop6RcgKS1n70qpeNBidjOwGJW7qaS2JUln7i+vwsUiQwqVbhVOkrED9oEPeBMRFiLG2GCZRq7LQy4VVCkvVq6aYC0g2gllB78GJubxAEkpq9er3aHqlZQgEAHU0xpWdUMWuoMzYWux4zxGlTquMqa4YoqMtSkAdSgKzLJmmSByWRqa98W7MlRXluDIatFqzDS5fUiwxRV1KGJA06Qyg+sZtY6rdx7iFY0lp1C70hALuSSdMuIJ2EtbeBABjA+VyeYYq2kqFFi5vG58b+QwfQ4SAumo7VO9qgklZ8pPt64znrwXU0hoTfQy9WkXIc0207MVBO1o6AWi22De1XxAPKPynGoTJSQJVQbSZ0jxMSQPIHBvGuB0KfYUwzGtXKhAGp1UctABUjS6AyCNaxHPELW8zhF+V5XLMk3EzTpELVqBohQKg03/AOWR5mZ9mO9G/RtcyrkVQGp3IeVXSBMloNpta+1oM4N4fkKNPOas3TBpoXXQqns9Sof9o5g6lZlJXTeR5Hm9Ii+WXLZamtMLrL1QNIUO5JOqZUEEL15DkMdCwsHPLLuQl47mFq1KzqDBZQsxysYjl0F/pjzJMdBNRkiCEVu7FvWEEQQfffAmYdbKl1W0kRquDJHKenTBuSyNVlaaKKsw1SqCuixhQzHSpMGBvOLqkZ3cg2koWhWDVO7pmnonSLyLG41XFxPU2xn3JXbYgHGn4+9LL0PsiyzyKjVQRDSIKgRZQLC55nnGM1nEIaD4W6eHswo54HNVh9AwU6D95nfUd7r9RjsLjGOxZnYwrZiSRWDFvxizSLd4Gzx4wfHF9KuQakOGWqIcL3GA/hO/s1DxwLnM6WqM5uHYncHfp44rWkrmA0E/i/V8Ioe8K4wVR6ZaqpB1LDdk1PTcMjQYY7EDkT1toM/6X1ctpagFdWQM1V0U1QTIK9poIgEbETe+MTQzFuz0ySYDM3dHmpBWBvywZ2L5fT+0XRU7wKEsB1BsCCOmJpN5L3Pbg0y+n9OohFSlTasTLVqquzG2nkxUwAIkACNpvhnwynSroBQqNVrGLdymgPNdTvLt4CMYfiAUIgNiTJa49lrx0tzOK+H5x6NSnUplXKEMBrAEja3db274wn4eEsm8NeccGg4jxd6S91DPMRJUcyw3A/U4QcN4RUrNrsomS72nx8fOw8caP0IFCpmVbOa0RQxIIPfMSAHEAGb+JgDGb43xt2eoqtCEkaVNomdPMkCYnnE88PT0tsajjuGrrKUrlnsfQWyI+zighApuqwUbVMwARuJ5Gb4AX0Vq6dNPNNp/CQSI6RqAj2YVcD9LUy2X09mGYzoJJJp7EELBVpIa5IgEGJF9HR9P8u1RTmlqqugTUp01PaEC8d4CTtMchOOTU0fERb2PqdENXQkvUugnHodml9R6JE7FdF+shSZ9uIr6IZ6lJ7GkykhiO1bcXBALATv7zh8f7Qsiod0FUkAlKbA3PIFogT15YY8F9MsnmQhzNZMuxnuMTCjkdryMTGXi+3z9ipLw3f5+5k6uR4hqDDKvIBW1amwgiCIM908wZkEjFiZXMKOyPC6jUN+w7VmggkyGF4lmMCNz7dpxf0oyFJQadUVgzaP2TiRIMExJXa2HtKvkwFdM7lmJUggVkJE6T+I3EfHG8Zav+UUZOOlzFs+J5jhOYQELls1TB6oDaQYkAWsNsKq+Yu4c1e0MhgbQTvImZnr7sfc8zncrCipWLl2KL2bg6bSCYmZ5C2xx8HzrB81UJMoazXB3Gs7XvI6dcb6blK7RlqKMapl5WmQrlCTzBqC/jpKkxPjgrK5qoFNVKdd0XSNpQaYAllQARAG/TAzV6YK1lSmGAEUTqdQI0jc3sZg9Rvh5wTP1atJpqZehRpgKoKsZJ7wCjUfMtykRO2HKTirQ4R05JqT/AEV/0XZXL6aiPpq9tScGotUL37hSVOkFV23nUATMDF7cBornKJU0mFdahFFkBFKVOjUNV+uwhjaYxm8xxeqHkkLUUFdSgTvcTzEzitiooUWWm4rOxft9RA9fSFAjSIg36+7C2uSviVV7fEKUowdLKu/cp4qzUqr0zpBQ6TpAO3INGoxtvyw0yS5rKNrqrVUPSYILsWFRSAychcCWnkRgngvD6qcQp1XWV1l3JggAkgk8jvEdTEcsDen+bL5hSCdAQdmpHqKO6qgSbCCY5BgLRiuHsfNfgjlOS4sA4e5SslZiAUqK5UsASQ02JNv4jtbfD70a9LK+UdtFe9RrkDURJgSzIBAB35XjGYo8KrtT7UU3FK01SpCCZAlo8NhfBvD8r9ozGmpV7BCYWoyQii8EyV0rtcTvthyjZMZ7Wb+hlmr9pUYjujU7MQFhpgiLGdLdNsRpHL1qddsu5Q5dQaq1jCkmbI4UEmVNtEeJwhIy2TpVAM6larUHZxTJ0qgIYsdAcFiZAk2E9be1uPhsj2dOi7oO67HSikg65QajeCNR0EnqBbHPHwqSybvxbbwgXiubqCkq1Fq0KzkDTEd1jCkEjpzGBeJcWarmhmAGhNHenQmtAAWWT3ZZRF5364r4ejZvtaj1KdBKQUayrVLtqKIBsPVYyAIjCzI8Jq161JCT+1fQtRpIN4JUmNQEHb2xjohGMODCcpSy+oZW4mKrsan7apUaRTQdlTBPUiGYWEgBf4sL9TMRRpqzX7qJJBYzJC3JN4m5gYKo8Pp/aIR5poQX7WEmCNSztMdSMOF9IVTiXbdqr00LhWRWsrKy9yQGmDA5Ydu8difvzYoy/DTqaQyU6entWdbpqYJ3QfWbmB4Yu9L+KUq9YtQkq6KIggKRFgDuYGnaN4nc+LxqolKqsoDVkO7iXdTsAn3QPEcze+EprAWQR+8fW9nJfZfxxWW7Ym0lSLnchtdQy55G8WgFvLkPDA9XmTNz5/GcRptBBN4M403o5kGaqVLvTTSz6VgMSPVWSCh5C/uw20lbJScnSAMtwCo6KytRgiRNVZ9vj4Y7A+f4hqqOSqrfYIhiLR6vhjsLIqiecNylQmVFucgH52wTxTJBDCqNTd7u8p5ACIHkME8L4gXZKY3IjVyHjHTCvN1neSwBIGxG174yj5rnb4NpeWo4BHUoYIg+OGHD+JuO7APTl8sArmG2BMdJtiQzPVEPiBpP+EjGslfKMouuGaSi1DMUaocMKlMSjBpBMgHux5i1xa+FHAzoqa2orUgEAOoKzIEkGzRex+mBVq05mKifwsG+YB+OCFy9F1P+slW3ipSYA+1C/wAsJJJUNybdml4/wta9Y1MsaVCr2IdqKdwkhWZoC2VioBC2k+d8xk8+ZBqO7L0nV5+tMe7F3D6jUyCldSBtDlCPFdYWDj3N5Q1GBTTpCgQpBiN4Ck+ftOJwuWapOWYohUcM+lUBkwo0ICZ2HdUGb40nA/R51V1r0BUpONSLTdXJqKCFpjQS4aXuqkFu6Jwt4vWo9hSKUildW9ZZMqBHfk2aYII5T4YYehHplRyjoay1SELMoWD3zYEzECNzcyF8cL1NekqajCdS6GezKmiXoutVHB01FLrYixB7nwnE0zyhdL6zMA6kVjA2EyrRAGJ8VrPXrvmAqgsQzQQBriCw23Ya9uZxqPQ30Wo8QpFcznEpOjHQAwaowiWGhotYEESbHbnTwSoyatRMtlMw0hKNVlvMdmiC03ZtZmL3OLM1lqCNpep3gu60F0mdjZyCN+nLxwDnskKL1ENVWKMynRJmDEgwBFsEVPsz5akE1rmlYioXPcZTddJGxBtB9+HTszcl2KqtWCCtfYz3aei42MAwTBPvPXHqLRkFmMjfTT0zzBjVHtGL/RTK663aMs06I1vO07IDNrtFugOHXHeKtm8pUerdqDLoeBIDMEKyB6t5jqBiXNxlRSjFqxZmeJZfS6rQSGVQr6WUrp5gdobm5MkyTgGpXpgBUDLtqMXaBEmahANz6oGBcuGUdqBYGxkb+AmTE8hj2q71BqN9NiZEn4y30w9oPPT/AGM6QGYqKtGi5rNNlKKpgTIXTYgAySb/ADDzSlXIdXDrYhjt4RpGPchnDQ7UhxqemUGm5uyk9ABAN74s4dka2ezC06A7Sq+ykxZVuSTYCFnfA8c8CTjRca1Q0AIC02eV7xCysA2kmDqM8tiI5xrZdswrOqEBSV1ahpj1o6hpafGffovTL0eSjRo5elWNSrReoHJTs1IZpnc8x7sK6KplnU0K6lWpxXWqVAJBuFEmQeUiRidPW0ptbXfz5yKSnTwPKlA5jhqg1SvZITsCCgPq+Yg25EtaScfPHeST1vjU5xnSnUSgXajWnu3Okzr06bkMBzFiL+WdpZdlZS1NioYEiIkTcbWkYqGjKF27XK9vb9StXVjOqVPh+/Yqo02ZlVQSzEBQNySYAHW9sa+twWnRy9KnmqoWoK5NRKTKxVCFBDNOkVAVMATE3xuBn6WUy8plVaoobs2VZjtO8wWT3BqE6VtJJG5GPl2a4/UNWo4IUljdUSd+TFdQ898Zw1fNzEqWm9L6i6hTdFzFLLU3zCVAFZuzLKoBlTAkCoJ9Y7ajG+If6WqoyuexSpTgUyADoi4KoshWBJOoiZM73wrzeeqVLPUqOJkB3Lx7+eGfobwhczmkWormistVK2gAEhSfu6mAWfG2NuFbMll0hbWzZaS7vUJJJ1G0nc87+7FHbEWFh4fnvh3neFHMVqn2OkYWSyiwAkgGSYHSMNPQ7P6KGapUqTNVgPq0ByAO6wI02AJFj+I4LxYU26M1wbhrZipoW0KzsegUSfby8zgzK8C7YVOwqampm6sNPd5ENMTMiLbeODMlnqGWC1lVmrODrVW0KoMhkgCRPPfwjCTL51lZtMKrnvKOk+rJkx7cGWHpSyF5nIHK1KBqDvEJUKnaNVhzmQt4neL4NbjirnnzFMnSdcaxN2nkdhN7z44WcTzjVNKsVCoIRVg6QbwTz35m2POGcTNBxUppTLgGDUQVIPJgrd3UOUgxgruJusI6tlq1VjU7NjqvIXfHuBc1mnqOz1HZnYyWJknHYYrRdk82EctEA7QT3fLniys+iDZwbgHb2jAYK8wR5H88FGrTZFUlpWeXX34LoCXE6istMgKGg6ogE3tMW5HAdJ9JkqD4Hb3c8fVv7OONo1P7NUXLGhpKkVGpq51STZmDOJN4BjHz70h4W1LMVlSkwpCo2gwWGjUdB1XmRF8THihy5sD4pTAKMsAOgbSBEXK+4hQZ8cBzi/M5tn0ipB0rpWwUgSTFhe5O/XEYWQT6tpjf488UlglvOA/g3DFq3qVhTWYFtRNt4kADa84Cz2VNNyjXgmDyYTAYdQcXCtS7Sn3WFJSNWkgsRMkibat/DbbGl4rxehmB2dGlVrECKRzDoDTJmfVAV0iIBiDJnCbaZaW5UuTLUMpVKGoqOUXdwDA9uIDNPEB3jpqP540PC85mKNdaQUstMDVTA1iIDOLTM7EjCPOZN1moabU1ZjpDKRz2EiDG2EmmNxlFdTxM65IDOYkTsbe0YZZrjsrKItJkI0FYkWMm4PS5EGYPWVNOtpWABJ5xf34glZhsSP1/TD2R7CWpJdS184zSTpJa5JRJM3JnTvjxcwQLKluegW6XjHj0iWt3pva/y54Kp5hyOyuEi4jyMkDxgz1wNJdBKTfLPK3F6jgatJgAeqBYbbb7nEuG5+sHUUQC5YaVC6pM2hTIJnwwJWohRZiTOxEW/Qww4HW7GolUAl76bSBI0g+f54KQKTsp4nmK+thXXS8mQ1MIbkk20jczivJVXZ1VYEmLIvt5dJwdxzP1MyEZu8yllgXIHdImL7zhfQrCmQwDCoLgzGk8iBvI64ErXA3OSfLLs1mv+GugKYJsZ3ibWNsDrm6kwKjibesRviJzBM65aTJJJk+3F/B8mKtSGqCmoBYuw1C1wIsCT054NqS4FufcpzdLSY1h46Tb38sQpqWIUczGLq609ZVGYJPrMN/GBtz5nDCllKdJRWFUVImEKlZ5Sbm2/tHtw0hWaYVqZHb12fWtMyFhNZHqAkCwUmzbxzwI2fWujaBpfSSBvPjYDvDnA8YjbN5jjNR1ZBAVjcASbeJvgvhVWo5CudKopKtpCkEAaRqgfPGilUnmrQPMUqHNX0iJy1VCQWAAF7md+6b2j4jGKxpHrUmOp2VGUjUVhgYIuINvFRfeOgF4xlhYxsoAKJOoRIZiDH97f2RjOOjCDezqVqakpJbug89BchRVRXqsAzVAlOxbTy1ECdMsYB8PHGm41naWSVnQElqmtgsAVG9UMxgkJHK0nUeeMNwHPOqggm1h7Jt8Zx7xcF11mq5AN1Yz7B/WT58sXO3UjVabSTiU0+O1lqVKtM6GqNqbQNI8vLwJg88NuP8ApfrBWi2mQAXCqGIFo7oAjwxjWJJ64sp5Nzsp+WNaMdxF6gPIk9Sfp/XEC2D6fCj951HxwQmUor6wZ/bA+GHgWRNiSoTsDhvUqoPVpovxOKKmYJ54LDaA9i3Q47Fxc47BYbQXHY7HYZJ0YlpKnocdjsAFyZ2oBAqNHQmR7jbHpzrHcIfNF+cTjzHYVIdsga0/cX3EfXEqVcLcLfwJ/rjsdgpDUmnaLkz1573sP9MGVeMh6RpOpYQIYwWUiYIM+JsbfDHY7EvTizVeJ1UmrwwXiGYpOy9mppqqKsRJMC7MdV2JnltA5YGCJzqH/on649x2Kr3MXL2J02Ci1UjqApH1vipomdftg49x2HtFu9hzwbidBKdanmJq60IpHTq7NyVGu5myhgIm52wvzdVGZitQqsnSgVoUcgJPIY7HYNo91rgGAT8bexR/mxL9nzNT3L+eOx2EBFuz5B/awH8uDuNcX+01mrPSRWb1ghKgm9463jyAx2OwUOwI1l5U19pY/wA2JnOtsFQD+AH5zjzHYW1BuZH7U+2th5GPliljO9/PHY7DSSE22POD8MD0WYmCWt5C3zn3YlSZqc02MqJg9PLwPT9Hsdjeb2xjXYUFd2UUX0uWB33EWI8fHxxZVrhrRjsdjmaTdmqbSoilUDYAezEWrtPUY7HYYiuoxxDVbHY7ABW+KmOOx2ARXqx7jsdhi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8" name="AutoShape 6" descr="data:image/jpeg;base64,/9j/4AAQSkZJRgABAQAAAQABAAD/2wCEAAkGBxQTEhUUExMWFhUXGB4bGBgYGR8YIBwiHBwdGBodHB0gHiggHRolHBcaIjEhJSorLi4uHB8zODMsNygtLiwBCgoKDg0OGxAQGiwmHyUsLCwsNDQ0LC8sLCwsLCwsLCwsLDQsLCwvLCwsLCwsLCwsLCwsLCwsLCwsLCwsLCwsLP/AABEIALcBEwMBIgACEQEDEQH/xAAcAAACAwEBAQEAAAAAAAAAAAAEBQIDBgABBwj/xABJEAACAQIEAwQHBQUECQMFAAABAhEDIQAEEjEFQVETImFxBjKBkaGxwRRCUtHwI2JywuEHgqLSFSQzQ1NjkrLxs7TDFiVEg5P/xAAYAQADAQEAAAAAAAAAAAAAAAAAAQIDBP/EACwRAAICAQMCBQMEAwAAAAAAAAABAhEhAxIxQVEEEyJh8DJxgZGhwdFCseH/2gAMAwEAAhEDEQA/APlR0j1SflhlQ4Zmaiq603qL90r3/DYSRhbTTxw4yWmL/I4zqynKhY1aCQVuN+WJpW8CPjgvOUgdv178Bih+6MS0UnZcmGXDeBPmCRSBZt4Ak4hwZNLhhYjqAfgbY1WU4rUoOtWkVVlm6oq77yAIPtnAkG9J0ZTMcKekbggjnEfHD7hHpfVpJ2bqrr47+N+WNCPT4Ox+05WlVVlCtbSxiYOrrf4csYZqSs50iATtiXEvcPuI+ki1afdQo8g2IIMESPIieWFgqyLsDfmqzE2Fwb4Lz3DqZSUp6G6hyw9xn54RNRI6fH88JxoIzTGlBgJ1X6W0/LF1Kus+qT/eOF2XpMbA/E4d1uFhE1LUdj0KBfO+s/LCpj3JdSv7UpMihIHPu/GaZx7+ybeiV8iD8tONl6I8Uyq0hSrUdTlom2xt1tfBuYbImkUNNhV0kCIjVut52w9qHvPnFahS5H4EfU4HejTH3o9/+XDPiPD3pmWCwdoYN8iY9uLODejz5knQhYgScKh7hOKaH1avxj5kYi9Jhs31/PGhz3ohWpyTTa29pwgr0YN8FV1CwOpSMyTJxFi3XFlWjq+9GI0sqRu0+0/XBYgdi8jvGOnXHvanBZpYHrqw2X4T9Rh2IjSzJnoOonBSZs/iPzxTRpzuAB5/SMENlkiT8BP1wYAsy2ZZ9h71jBPYFhdFI/iH1wvorSP+8K+/+UHDvLcGdx3a4I5B9Me5zPwwqiPID/o2RKax/D3h8DiLV8wnd+0VAvTUwHyw+rVM0lmrUXgREGbbeqAPjhPnKtVzLSI5KYB9mFtiwApJu1RyfI/O2LkyqNuzn2z/ADYmaZM92/KROC+H0lj9ownlpDKPmZ92L2oVgjZKgrQUrtP4FJ+IQj44PXJZNR3lbrdiSJ2kKRgvMNRUR2qgG/8Au59xUsfdgGpn6M/saFStH3iCAPImSo8gMG1BZZTXKkRSyxf96PiCzFfZIxc3CAymRTpgbkAT15BQp9rDC3L5TNEllIohvvMxqe5m1KPhh3lPQFqpBzFWrVm8FvkBqt5EYeELJn3oUASDXoe3MGfbFKPdjsbNPQelFsoGHI62E+wyfjjsG5Co+S01gicMe1XTaJ8MIq2ePTEU4iRyxpTMxxmLo38J/PCeL4PpZ4MpBBupuBa4wADhoTQRl6zCIJG2x/XXBf2549dv+o9fPC9f178Wg/X9fLFE0MMlXYuAWJBn5YeZNCWAwg4bUUVFLGAJk+zDetxKmIKsIOxBHLf3HGUsM0jlD3NnSBDEg9SflOEHEqxTTAUzO4naPEdcTHFkaJeTyuPzxVxcgqsHm3yXCu2OtqZHK8VZT6i/H88N6npESsGmD/e/p44zYH1xbH1xqkjJ5Gq8TBMaCL8m8Y6Yf8MU6rCY8YxkKCd4eY/7hjYDMCkxNjINpA5+PljOeODWPq5CeKkkXQjx3+mK+DekLZRu6+nULiCeftx4eJCoCumJ56hhNx7L6ai/w/zHCjlg6ij6D/8AXRqIVaoIYdIPXGE4xWR3J1oSerAn44UhjH66WxRWE/rxxpKODNSadjHLZcE8o8D/AFw54hl1FIAKnmAur3i/vwo4BS7rHxX5HGgaqhpkH1v1HsxnSRdt1Rl+xk8/cMNuH8HUqWcsRyCkL75BwDxEFVBBIvytyOIUuI1AIDn4YIwscps6vQIJA62BP9MW5LIO5A7oHMm4HuE/DAxruTcg+wYecMrEKDtM7eeFs7g54wKMzRFNiBpJH3lB+oB+GL+Hh6rBEDEsYgTf4Yv4ploaTF+mLeAcZXL1NUGVNjY7YVFbnQ0q/wBn1YrrNNha4AjxvjK1WWiSIiOs42PGP7R6rqVVyoIiw/LGRyDqzFwTqH3hYicVt6ITnStg78YNtDAeYB+mG/CvSAffTtfAAL78ZzOKWqEsSSTvjff2c8Fou4NSD5n8jg2oN5VWzYeCMjTttN/5be/C/N+k1SmbUKakbSC3xN8fbjlMsi3CAY+Qf2g1KLVD2YUDwt8sVtQbrMxxP0vzVWAX0gcl7vx3xE5zNgA9rv8AgqK3v0k/HCxKMnbH0L0EzuTohmzKhrd0Ear4NqFuZkO1zX/Er/8A9Gx5j6u/9onDAY7A2/5af5sdh0gs/OeaoQPb+vngWME5nM6hER0xVpiJte/h+pw1dE4GGRpagt9t/iMDoR8v188Ty9fQImCD/Xp7MRWooG4PhhK7G8kwcWD88DhxaCNjMkYs19IO/wB4DywyaYdk1l1Hj9MH5nhbaaTGIZWg2vpKg2BtuMK8rWClWOwgkC/yxbm+L6tAggrO/dG8wSbXvfENW8GkcLJLL0CCvmPnhjm8tpEwBLG8RMgb9cKcpmyzLtGoc+pA+uGuez4amogyLtF4tpPjY+G18TFNSKk7WChV/XxxbpxR2wKgqGJI2jmWKgD2ge+dsWqCRIWZE/r4+442tGFMupJcef1xouGej65kVhVq1qfZrUqIVYkkrYKZBOgi9oxmKqaXqxJFNC4JGqDqVRJjum5PsOC8/wAUrMw7Jh3lYWYj1Z7T+7AI848MRLLRolSZe/CexORda9ZjXpGo6uTAOlTC9R3z12GJVw5I1MWN4mPxGNo6YG4pxaF4eRcrTgwSSAwUC3I2NhbFjcVWoEY+voEqDee8xA22g+7Al6rCXB7ot+umK6i/r24upvqso1d2bEHl5zsN9sA1M8NZU2IYrBsZA1GcaMySYw4fnXVCogamvIM2Qn2YFzdbO08smbZUNF6vZKQ19UFtjNoU3x7ks6O+IEKd/GNumw+BwhGfq1aAok9ymTVg2uQfoYGMurs1SwjRV8+zooI6GZ5w1ojFan9e/ANbiy6GOkghulrDSDPKSDbz6YieJgIHgwf68sVG6JnyNqbR7/zwW/F6aou+xvBA9YjeInCyhX1T1Bv4GJ+uKOOZcGkDMagPmThTeBwVsbUONUqhIapGkHefmRHPC7MVwWYqZUkwRzE4VcEyUuRq+7M+ZG3uwbUEEx1tiLV4Lo8qNOCMpU0q14vgQ4pzafs55T+WHYqsZ1syHI2tbfBXD+LNTPdMYy+Skkx0+uLRVjFolqjY5n0oqsILmPPCd84XJk8sJ+2xyEm4O298AcjIZsDmMV5nMd0Qef54QRLYPqLpA8ZPy/rgYzjVPXHuKdWOwCFlIAyOZ2x6pkifzkgWB8zA9uIiqeXyGI3+uKJC6dLtXa5LtJHibs3PbxnEa+UKkAkeN7e/EEch5UfGJ+NvfgvLZpQpDqDBECOm8+yRhMpA6U1E6mExaCDfx8MQYbXX2HBWZVP2jIso2nSbd02JAvIFz8sDjLsVBA5x0jkN/p7cJFWSCmAQRtPrDqbb9AD7cdm0kEiYBtJk3Hh5G/hgmjSpGoNwoUEqZEtF1mbCfvTgrL5VFLgnUoQum4mATBHK2oXIvHXCuh1aA8jkh2qCoYQgydthPPnMe/FuXyIKuSRYHRcCSCouOQIJ9xwxqZVJpF/VabDxHd5yBMfHAmV9RiwadShTHdi5qFucAAGR44lttWjTTSTyMP8ARaIw1OpWO9pZSdUhSF/duDPQHAfZDTIU6gwBFrBhKmZvffpaYxr/AEv9G6VAUmot2qgrSYU0u0AE1QJPrEsD4gdcKMv6P1qjVAtBiqgxLIrEzC7mNpJFvZjJWaNruLcvkmYkerbmwvvbfntigUC6VFAfUCgj7pkkktfYBPfGNVW9DGGXy5RSazOBWWw0KRczqg6SOXXANP0WqhnZ1Wki6uz7U3Y/c9UG3P2eOGpCkhJwjhI7Wl2yhqRcalVhJ36GQJiTyvhlxhkD1Hp9qqggJBMEt3n0n8NtUWuR0w5yeWpq0vJNxc6QCORPkd8CZng9E1H0N3YOkarTHJt9IN45x4jD8xN0QotC7KZlVY982RoYTB3GkTG/hyI64pr5gNOqmZqLrJII1LE6iSbjSCZ6Ye5D0Yd2pqVamNJ7R51gkG2mDYEHfwwvqcKzI1RRrEh9KwpgpDd6fYtvHD3FNKhKlLUU0zLEhfNR3rb2DfE4DztAqxTmtrWkCw898Mc2HXusXBAsIbeYZfAiGmfwtjyhl2eP2gCEKS7PpWWkBb7sLz0E4qN3ghpUAU6xE2HrzcTebT78XZnMtdToJVokdZneeoxHMoysiFhqDEEKSYg79BtM9CDtiFR5htW7RqM2IvvGKJVUE0c09N2aBMgMDJE+U7wMdm85UcmRv3YAgAiwA8bm3jiP2glG1OWLvzvJgAE28R7sCtUaCsyCfwiCSY6c4wqHaGVKv2TWsZF77C58wN5tIxCtxAE93nEzaJk9Ogx7lkpEMHcRTpswggaioJAE9ZIPs3wFSzCN/tCbAAGJ2NreAt5T1w9qIsI+3mdt9hM7zHvEe/FdbPlqenTAgGZmbi/9MVV2UbAeDCY31WE8tsWrWFM0zTqAMFkd0jvSTcX8uQ2w6QrohlqwSSCDyjn7oxWtWTGwjHmYUsSSblpPId687c97Dnit6DEggAwB6s3gSDt0j3HDwJ2WCvv4beN4tgzUFRpYAwPHkcLWUK0WIHOfqL/XFua0AiLiN9pPlyHh4YGgToqQm+9ot5f0waa2oCSF/inrvgARJhoH63wRlGXUpZS4B2Vo1XsswYnywNAmWa16n3HHY6tnmLEgKg5KtgPASZ9pJJ3JJvjsIeBZj2cTFQ4ZcHpioWDco+M/lht0JKxXIxIEfo4JFZ9RUb6oAjxgYLFPMfhP+HEuVFxiLgR0+OJiOnxw0Sjmen/ZjszUzNONZK6piymYidp6j34jf2r9TVRAFQdD78XLQH4T7zh81Zvsa1QSHsCYH4tJ5eGAaefq/jNvBfyxLlIaoFXKD8B+OLTkrH9k23735YJHEa0eufcPyxqaDE5Wg5uzuFY2uJZfoMQ3IrFWaSjcACRbpi2g1VSRKxaDoJPP1u9GGWXpDSL8h8sLOO8YrZepRpUTC15DgieaLbpY87YErIbDEq1Oqf8AQf8APgqnlKji/ZkDrTn+aJwlThOVp5hMuMmjWWToDEyOXQCxJvjzNcRfKNVydPu5dkbuqoks5ZYFo70dDgSsTdDt+GmP91b/AJQ/zYFrZEjfsj50h59cZf0b4jVqVMvNRirVKYZSoEguAQRG2H1ekf2bzdF1g29YUMqwP/VUc/3jjTU0XCrK0b1VJroGqHUAaqY6DRHw1YqerUmA1Mn+CfrfCd8+2Zy/2rM01rOrMgLL3VAJ5Dy9+KuLZo5Oimay1NaLsgnSAfMbXGIrNE3ixwGciW8bKI54+c+llEHM1DpqH1f+0fu4+tsmpQTJJAJJ5yL4xfpA5V81EjTTWL7GDfz292JeCos+cVKX7r/r+7ilkP4X/Xsw3qZqofvv7zifCGZ66qzFheQT4HFqTG0IwzAQO0A6SfyxEu//ADLeJwxh3qVYqBVQk3mANegbA9Ril1jfMJ7n/wAmL3EMXtJMkNPU/wDjEPYcM0VhWRS4YMA0jYggkbicCV67a2gn1jA9uLTshoHFSNpHsx4tSNuXgMGZB2aoASSIM+7AlXMMZvholnfaLHa/7o8vZjz7QdgYHkMF58aAgB3F/h/XASuZ3w1kRzuepxD24Ir1WJvBjwGL+JUBTeAAbDBYOIFJ2m2PBODMnRV9UiNInngeV6Ee3BYtpW0m5+mOxZC/vfDHYLFREUz0/Q/84Z+jrd9h1X5Efnhbrt/TBnA7VR4qfz+mFLhlqrwVVDprHwqT/inD3jpGuuNPe7Umemxj44R8StWfz+gwfx6rFZjrjUqkiDM6AL2j48sZtXJfb+ik/SxfUqAaQCfVE3m/PDTNmcpl/CpVHv7M/TCM0iDEXiRcbb4Z9sDlFE3Wsf8AEp/y4c48V3/hjhPlMc0BPDT4N/8AKPzwFlcsSuoMB4R7Ot99vPFvD84v2KrTJuJPxB+mBTWZKVJgwhy1h0Bgzb5YiSb4NIySVsvr5VggfVM8ojp4+PwONNkW/wBRyx6V1/8AXK/I4yubMKjTK1E1ARtD6CPG4ONJw9/9Qp+FZP8A1wfriaa5G2nwfSMoq6F39Ucz088Zn00gZnJwCbk79Hp29snD3I51BSpkuoARSdugxmP7QM6uvKPPdDEztzX6TgjyZyNJxXuZqhUvqkzFp7NoEjyJwLm6M8apDleQSLx20fGD7MB530oytSvQXW12choAi5cE6rwdMWHtwrp+k61s7TzCFUBWSajqoUkuIJJi2rDUWm2DaaVGx4FwKipoOJ1g0m35k5czHSaj/oYvrAaP/wBL/wDt8p+XwOM3Tz1SmFK1suFH2ckrmKRLdm5LCNZJkEXtZR44PzHG6IWsEamve0yunS3bUn03EnusBqgwI8MVJylVuztU4RU9sa6dr+3cT5U//bIIkGtU/wAMx7TM/qMGf2oUxToAaYUCBG3qtA+GLMtnMpRyiZeo6Vaj1XYGkzDRqDd7UV5aojnOAfTniyVcmik63BAMxJlKl/hhRi3clwcUsKmbPX3Fs2w5+HnjE8fQt9tboFHwH541OY9I8tTYo1RQUEG9pESo/eGpZHLUOuMhxvi1I084Qw77JHiYp26Tc2nkemJaZUeTN0sjT0qWb+PvGwub3tgn0VyQbOaRsA0Xnw5+eAa9SmvYoYh71WUFidI1aItyESPxTj3hHGjSJrU6b62ap6oLaaYCNabHSWuT0vvhLTkXLUjwL6JAXMseq/GpP8uE+dzOokQIH5X+WGSkvTamFKErT1FrSVZ5byOoe44Br5Z9FNdBupK6e8SCdzBsJ2mPjjeCpu/mDnm74D6a/wCsqPwovwpgfXCzumSZmTt0nB2YzOivWIAMDckWjSLbyDtb6YW9k2jVFo39sT5SY9+CKwvwEpZDuEAdox5BCfiML6VOSBIHn5T9MH5BWUt6t1AubXneL7xg3IZnsab5dlVWqBldmvoBHM7EldMAEQd5nDAD4nDOLgLoJB6xJA9thgDLpfyAJ8pA+ZGHWZo66SFrCnSGlVuSXUaOn3gOV/G+Pa+RFNZZl09yo/Mk+qVG0CDIPygwJ4oco08ACZclxYxKSfBiI98/qMXcdWa7AA/of0xa9IIRIIuCxFzr3RRzaFZeQEnFNPMGRdXszMDuNQZYk2HkTu3XBXULyQ4esU6zfugD4/0wElFiCQJA38MGatKEH1OzierHvCDvv7ueKqVQoj02BDGD0PW48sPJLYP2bdD7sdg+nnoAAYC3MN9Bj3DJBKeWdl2AC3kmLSAfdIOCqKMuZMd7RY8iVjSSADeBcRvGJZiuxefuB50xytO1mBCiR1wHUqy5CLoBJgXkKbgXmIB5YB4ImWEKPVJa3zudhA+uL+JUaiTrYNqiYM7XX2RtGH3C8qq0iUXW8EOp++tlbTHNSwkQTB63wn45kOx0ghzIhXYgiBaAIkARA22bkMJWxtJRu8kOB5dqtZe8LCBN/ukKP68secJpdrCEwqkHaR3iqnwEki+1sOuAZPs6NWqjA1jTsg302LkXuQsmPAQZiA+M5KkuXo1VinVqMSKfaa2K/jMABAHBCg94gmdpIpbuAcdqVi7O5dhWqrDLpksINgIMkAerMGdrjFQq6qaqXPcY6ViYDQWMz1G3iTjSej3EHZqaf7SoabLTSdMmdYDGQDBA9a0CLcws7wFqNaKrKP22llYRb1tUTBWxHdkdDhbu4bewrrKUVA2tTpm4EaWOoFL3m58xjXnNU6eaOUIYUki8idWkMGjb1vHcyIxT6Y8N1KtWiR2NOkF0d6wldiZJBLHc2073GE/GO1qOM0aRVKsQyHV6qiSYMqYEwYtfqcGJKx24ukaKj6RUXowtOp9oej2WtXBAJIKkLEnTcRPM+eF71XrlBVcQGLBX7sh4QKiiSe8kx54N4Zx3K6AtfJa6kQayPpfwIBGkEARAtAw24pnclm3p1PtNfL1aZUqalEVANJkXRgd74w3UzZxusGXzWVzGs9jUDU94SuoFtjoLAz5riGW4LW7M1WejyXSa1INpVYDRqFgFAg97a2Ho9GUHeTiOQqKZjXUekfapUn4nDLgNBKeYFTM53IuopinCvVqEBVKCB2MbQN+XXDeo66FQ0oqS5/oT5XhlW0vRAj/jIeg5E4cUNNOm1JuycMQSVQPMbd4pNvzxVmsnk+0crxBArOSFFCs0SZj1ALY4Lkx/+c5/hyrfzOMcWopv6cfY7tPy0/Vn8C3N5El9QrUUAIIBFQEXBIhaRHIixxdQyFCvU7PMZs66mlaQo02I1QUGsuokd7cCcX1KmQvNfNt/DRpr86p+WKabcOV9Y+2swBAM0kiVKyLG4mR4gY20pySp8GGtCMvpF75fLEvdqtVmdgo0hFN2JDmWaY5KJ64PR8vQRVWj2lar2Yi0h2WpJWFEQCouDIPKCcDUanD6e1HONaO9Xpi392kMM19MVpKRksoKVRzp7Vv2zkm0LIgHa23hjbffuYbGlVUJuK5CvkxlWzKaNK1FBJD3YNeASDdhbymL4Q8MruTHbOiyQ8C3fIlUiQZCgkGBY2PNtneF5msatXMliUMM1RgSSQCAO9JADg92wkdcEClSoIhpayWWm76bgEMW1Nfur7NgDMGTvH6bZhJU6KsxnkABqaqtWoFkwBEOzNr3AuQY0xt0kwPDnBNSiwphUUM7PYBgRGneB5H7uJ5OoUaq9Qh3qKWixVhoFa33jeADtI5xjyhmXrL2aNTSlrLVoEaYiwZpZpFORFvjhYXP/C+Spc3T7TXWRDcklDYJpgIGQjU7GDCxGokkXj2q1OmpqIVIA0iWAIYoC0fiC6gOd454XcYzdMVX7FKaUXMhYJ9UlZBJLXiY8TYY0nD+BilVqNmgaNNKLKKTgqQzqQACVIDkhm673wOuSY3wJ+H5mlK1HpAAPM2sop2gTGpmkix33MY8zufCsw7Qn1l2JHeXvM0xNwIRYixMmdSulUVX0N6rhSGAus7ECY9528cMc1lxSy5VHpVhUfvFdYZduTKsDu7+J3w2lyJNksxmqLyAQpSW1i06VUJaQGfUeYJ9brOKMyzVGVYVxYFxZfxWkAyAT4xgZeFHQHb/AGRaNSwxFyoLLIP/AJwy4RVoJTC9o/aNVKGSFQAhe8O6WnuxI8OZGD7BzyLa4US6lgBU7qtAn96PDofzxXWq+qxAIliixOotYk8oB+Ijlb3iGTSm5pu5bSY1rt4wCenlixMzprd5SaZiAQWJUMGGmYuSItA9lsPkl4dMBeqIVRbYnzHjy9mCMkhJlgO8ZJsYANz5A++Bi7ivDAp1qRoJAIn1CRJDECAZmw6EcsC62CkBgQQQQsd0TJMA7239/I4fKwJ2nkoqUrmCN/LHYMbKtU74pABriXUfAkHHYdk0WV27JSpJ1mD3WI0gjY8pO5U+GFlB9LAxOH/Es2KtOkGp6qxZkZpAICkaRHI23PIHrYCvwvvO1PU1BHANSxgFtIJEyRbeMTF3yVJU7Q14c/a1MtTqJoRXlCGgaXMkzEGSPZBnpgv0x4FW7ZGXQ61FBQoSRHeIB1d7WFQkgzYWsIFnDOGUKtIn7dUb7iK1I2IGlYCs5QQYklcEZfh+Zy60zVFj92qpIYKQYMFdSyeRxnPUUOWbQ03NYQJ6IcUoUqjJmqa1EC6dazqUEFDpMgC5i46DbBT8GybAJWrEFjUNN6cCBvTWorA84PdInURO0Rz2RFZyzFgZMBSdKg3KqGLEL4Thc/BaouhSoovobceQbb3iMZR8Rpt80bS0NRKmrAcjwJ3eiKdRG7QEq4bQF0nS0l9Oxi/PlONnQ4mtWo2W4jDLTldaoHNN1MMQynumEidieotjJZrM1VXTUR1AYMDp1KCCSIJ5SSY1Hc4KyWYHarXOkKzTUJQurSSajQ0jUYO07kgY3b3ZOdR24Y9zXZVGr0aNSomguab6V0FaSl11FQB3goUsJuQYYHCihXr0spTzQb9lqjsxUuDqYaio9UMU58xtBwuzWbrLcoVWSy2MRN4cesokAmfPFaZkVB2ZDaCQWVTAHLUBFo1E3kYFjAmjWUvRulXpCrTzNKo5AqtRQDWpIZmplgxvcAEgA6eVsI+LcOem16ZpqYiTaYBIDbEgzznHmeNEVKJoBkR6QOnWahRtRB74Enu6SQBYsRyxrf8ATtH7KlNilQByHLU4CkiTqNQw7QZAgQQOV8ZtJ9Dpg47XnJnqHDhTy32mt2ZR27NF7Q6we8dYUCCs0yLnxiL48y60fs1RmBNbUuhtYACyoPc3Myb+Xjh/wvg9MUMyK4c1WV/s4arBJRSQyokBCTBHaWMiNycAcE9H6qim9bIa0CkMajaQxIkTpU1NM9BuCLXiXFPgIy5t0AVWo/Z1jT2mu5DGYIJAIJgcoi++LeJ5ZKWVoVO7qq31BybNqKqUiF7uggifvTyGGHFVNRqlBeHUw7ie0JRRpQ2fWQAhjnIN774ymZy9ftGpgEVJClJEBltBJMQDPe28SL4a0okvWkN+JZemRTaiUKul1VmZgR+IHYkFdrTNhzjw3IsKql07ikM+tSFKgiQfA7e3FXCndsyB3kXXodWYwI8QsX6gxPS2NH6UqGomioVpAYhCWZWvp1WghlIgybg7GMVLRW24v8fyXpaqcvXx8x+RFnM7RpvVOinNRQFUElacjvFb9drRy2wOvHGGU+ziooVKwqou8kA3JHqkHRBHiDyhJUy5FSILkgaY73sEWnrhi3EXagmWJHZ0ixAhY1FmJOx/ERM7AYaioowlNybfAZSytQ6XAfU5JDiFQEC82IiJBtECBO2HHpSaIOun2FNKyhStFmkmmW/aHuwX7xUmb8xidPO5M5B6VZH7Wy0GYm8BmDQO4BqABBtEXJklbwThVfMUa32agaop6RcgKS1n70qpeNBidjOwGJW7qaS2JUln7i+vwsUiQwqVbhVOkrED9oEPeBMRFiLG2GCZRq7LQy4VVCkvVq6aYC0g2gllB78GJubxAEkpq9er3aHqlZQgEAHU0xpWdUMWuoMzYWux4zxGlTquMqa4YoqMtSkAdSgKzLJmmSByWRqa98W7MlRXluDIatFqzDS5fUiwxRV1KGJA06Qyg+sZtY6rdx7iFY0lp1C70hALuSSdMuIJ2EtbeBABjA+VyeYYq2kqFFi5vG58b+QwfQ4SAumo7VO9qgklZ8pPt64znrwXU0hoTfQy9WkXIc0207MVBO1o6AWi22De1XxAPKPynGoTJSQJVQbSZ0jxMSQPIHBvGuB0KfYUwzGtXKhAGp1UctABUjS6AyCNaxHPELW8zhF+V5XLMk3EzTpELVqBohQKg03/AOWR5mZ9mO9G/RtcyrkVQGp3IeVXSBMloNpta+1oM4N4fkKNPOas3TBpoXXQqns9Sof9o5g6lZlJXTeR5Hm9Ii+WXLZamtMLrL1QNIUO5JOqZUEEL15DkMdCwsHPLLuQl47mFq1KzqDBZQsxysYjl0F/pjzJMdBNRkiCEVu7FvWEEQQfffAmYdbKl1W0kRquDJHKenTBuSyNVlaaKKsw1SqCuixhQzHSpMGBvOLqkZ3cg2koWhWDVO7pmnonSLyLG41XFxPU2xn3JXbYgHGn4+9LL0PsiyzyKjVQRDSIKgRZQLC55nnGM1nEIaD4W6eHswo54HNVh9AwU6D95nfUd7r9RjsLjGOxZnYwrZiSRWDFvxizSLd4Gzx4wfHF9KuQakOGWqIcL3GA/hO/s1DxwLnM6WqM5uHYncHfp44rWkrmA0E/i/V8Ioe8K4wVR6ZaqpB1LDdk1PTcMjQYY7EDkT1toM/6X1ctpagFdWQM1V0U1QTIK9poIgEbETe+MTQzFuz0ySYDM3dHmpBWBvywZ2L5fT+0XRU7wKEsB1BsCCOmJpN5L3Pbg0y+n9OohFSlTasTLVqquzG2nkxUwAIkACNpvhnwynSroBQqNVrGLdymgPNdTvLt4CMYfiAUIgNiTJa49lrx0tzOK+H5x6NSnUplXKEMBrAEja3db274wn4eEsm8NeccGg4jxd6S91DPMRJUcyw3A/U4QcN4RUrNrsomS72nx8fOw8caP0IFCpmVbOa0RQxIIPfMSAHEAGb+JgDGb43xt2eoqtCEkaVNomdPMkCYnnE88PT0tsajjuGrrKUrlnsfQWyI+zighApuqwUbVMwARuJ5Gb4AX0Vq6dNPNNp/CQSI6RqAj2YVcD9LUy2X09mGYzoJJJp7EELBVpIa5IgEGJF9HR9P8u1RTmlqqugTUp01PaEC8d4CTtMchOOTU0fERb2PqdENXQkvUugnHodml9R6JE7FdF+shSZ9uIr6IZ6lJ7GkykhiO1bcXBALATv7zh8f7Qsiod0FUkAlKbA3PIFogT15YY8F9MsnmQhzNZMuxnuMTCjkdryMTGXi+3z9ipLw3f5+5k6uR4hqDDKvIBW1amwgiCIM908wZkEjFiZXMKOyPC6jUN+w7VmggkyGF4lmMCNz7dpxf0oyFJQadUVgzaP2TiRIMExJXa2HtKvkwFdM7lmJUggVkJE6T+I3EfHG8Zav+UUZOOlzFs+J5jhOYQELls1TB6oDaQYkAWsNsKq+Yu4c1e0MhgbQTvImZnr7sfc8zncrCipWLl2KL2bg6bSCYmZ5C2xx8HzrB81UJMoazXB3Gs7XvI6dcb6blK7RlqKMapl5WmQrlCTzBqC/jpKkxPjgrK5qoFNVKdd0XSNpQaYAllQARAG/TAzV6YK1lSmGAEUTqdQI0jc3sZg9Rvh5wTP1atJpqZehRpgKoKsZJ7wCjUfMtykRO2HKTirQ4R05JqT/AEV/0XZXL6aiPpq9tScGotUL37hSVOkFV23nUATMDF7cBornKJU0mFdahFFkBFKVOjUNV+uwhjaYxm8xxeqHkkLUUFdSgTvcTzEzitiooUWWm4rOxft9RA9fSFAjSIg36+7C2uSviVV7fEKUowdLKu/cp4qzUqr0zpBQ6TpAO3INGoxtvyw0yS5rKNrqrVUPSYILsWFRSAychcCWnkRgngvD6qcQp1XWV1l3JggAkgk8jvEdTEcsDen+bL5hSCdAQdmpHqKO6qgSbCCY5BgLRiuHsfNfgjlOS4sA4e5SslZiAUqK5UsASQ02JNv4jtbfD70a9LK+UdtFe9RrkDURJgSzIBAB35XjGYo8KrtT7UU3FK01SpCCZAlo8NhfBvD8r9ozGmpV7BCYWoyQii8EyV0rtcTvthyjZMZ7Wb+hlmr9pUYjujU7MQFhpgiLGdLdNsRpHL1qddsu5Q5dQaq1jCkmbI4UEmVNtEeJwhIy2TpVAM6larUHZxTJ0qgIYsdAcFiZAk2E9be1uPhsj2dOi7oO67HSikg65QajeCNR0EnqBbHPHwqSybvxbbwgXiubqCkq1Fq0KzkDTEd1jCkEjpzGBeJcWarmhmAGhNHenQmtAAWWT3ZZRF5364r4ejZvtaj1KdBKQUayrVLtqKIBsPVYyAIjCzI8Jq161JCT+1fQtRpIN4JUmNQEHb2xjohGMODCcpSy+oZW4mKrsan7apUaRTQdlTBPUiGYWEgBf4sL9TMRRpqzX7qJJBYzJC3JN4m5gYKo8Pp/aIR5poQX7WEmCNSztMdSMOF9IVTiXbdqr00LhWRWsrKy9yQGmDA5Ydu8difvzYoy/DTqaQyU6entWdbpqYJ3QfWbmB4Yu9L+KUq9YtQkq6KIggKRFgDuYGnaN4nc+LxqolKqsoDVkO7iXdTsAn3QPEcze+EprAWQR+8fW9nJfZfxxWW7Ym0lSLnchtdQy55G8WgFvLkPDA9XmTNz5/GcRptBBN4M403o5kGaqVLvTTSz6VgMSPVWSCh5C/uw20lbJScnSAMtwCo6KytRgiRNVZ9vj4Y7A+f4hqqOSqrfYIhiLR6vhjsLIqiecNylQmVFucgH52wTxTJBDCqNTd7u8p5ACIHkME8L4gXZKY3IjVyHjHTCvN1neSwBIGxG174yj5rnb4NpeWo4BHUoYIg+OGHD+JuO7APTl8sArmG2BMdJtiQzPVEPiBpP+EjGslfKMouuGaSi1DMUaocMKlMSjBpBMgHux5i1xa+FHAzoqa2orUgEAOoKzIEkGzRex+mBVq05mKifwsG+YB+OCFy9F1P+slW3ipSYA+1C/wAsJJJUNybdml4/wta9Y1MsaVCr2IdqKdwkhWZoC2VioBC2k+d8xk8+ZBqO7L0nV5+tMe7F3D6jUyCldSBtDlCPFdYWDj3N5Q1GBTTpCgQpBiN4Ck+ftOJwuWapOWYohUcM+lUBkwo0ICZ2HdUGb40nA/R51V1r0BUpONSLTdXJqKCFpjQS4aXuqkFu6Jwt4vWo9hSKUildW9ZZMqBHfk2aYII5T4YYehHplRyjoay1SELMoWD3zYEzECNzcyF8cL1NekqajCdS6GezKmiXoutVHB01FLrYixB7nwnE0zyhdL6zMA6kVjA2EyrRAGJ8VrPXrvmAqgsQzQQBriCw23Ya9uZxqPQ30Wo8QpFcznEpOjHQAwaowiWGhotYEESbHbnTwSoyatRMtlMw0hKNVlvMdmiC03ZtZmL3OLM1lqCNpep3gu60F0mdjZyCN+nLxwDnskKL1ENVWKMynRJmDEgwBFsEVPsz5akE1rmlYioXPcZTddJGxBtB9+HTszcl2KqtWCCtfYz3aei42MAwTBPvPXHqLRkFmMjfTT0zzBjVHtGL/RTK663aMs06I1vO07IDNrtFugOHXHeKtm8pUerdqDLoeBIDMEKyB6t5jqBiXNxlRSjFqxZmeJZfS6rQSGVQr6WUrp5gdobm5MkyTgGpXpgBUDLtqMXaBEmahANz6oGBcuGUdqBYGxkb+AmTE8hj2q71BqN9NiZEn4y30w9oPPT/AGM6QGYqKtGi5rNNlKKpgTIXTYgAySb/ADDzSlXIdXDrYhjt4RpGPchnDQ7UhxqemUGm5uyk9ABAN74s4dka2ezC06A7Sq+ykxZVuSTYCFnfA8c8CTjRca1Q0AIC02eV7xCysA2kmDqM8tiI5xrZdswrOqEBSV1ahpj1o6hpafGffovTL0eSjRo5elWNSrReoHJTs1IZpnc8x7sK6KplnU0K6lWpxXWqVAJBuFEmQeUiRidPW0ptbXfz5yKSnTwPKlA5jhqg1SvZITsCCgPq+Yg25EtaScfPHeST1vjU5xnSnUSgXajWnu3Okzr06bkMBzFiL+WdpZdlZS1NioYEiIkTcbWkYqGjKF27XK9vb9StXVjOqVPh+/Yqo02ZlVQSzEBQNySYAHW9sa+twWnRy9KnmqoWoK5NRKTKxVCFBDNOkVAVMATE3xuBn6WUy8plVaoobs2VZjtO8wWT3BqE6VtJJG5GPl2a4/UNWo4IUljdUSd+TFdQ898Zw1fNzEqWm9L6i6hTdFzFLLU3zCVAFZuzLKoBlTAkCoJ9Y7ajG+If6WqoyuexSpTgUyADoi4KoshWBJOoiZM73wrzeeqVLPUqOJkB3Lx7+eGfobwhczmkWormistVK2gAEhSfu6mAWfG2NuFbMll0hbWzZaS7vUJJJ1G0nc87+7FHbEWFh4fnvh3neFHMVqn2OkYWSyiwAkgGSYHSMNPQ7P6KGapUqTNVgPq0ByAO6wI02AJFj+I4LxYU26M1wbhrZipoW0KzsegUSfby8zgzK8C7YVOwqampm6sNPd5ENMTMiLbeODMlnqGWC1lVmrODrVW0KoMhkgCRPPfwjCTL51lZtMKrnvKOk+rJkx7cGWHpSyF5nIHK1KBqDvEJUKnaNVhzmQt4neL4NbjirnnzFMnSdcaxN2nkdhN7z44WcTzjVNKsVCoIRVg6QbwTz35m2POGcTNBxUppTLgGDUQVIPJgrd3UOUgxgruJusI6tlq1VjU7NjqvIXfHuBc1mnqOz1HZnYyWJknHYYrRdk82EctEA7QT3fLniys+iDZwbgHb2jAYK8wR5H88FGrTZFUlpWeXX34LoCXE6istMgKGg6ogE3tMW5HAdJ9JkqD4Hb3c8fVv7OONo1P7NUXLGhpKkVGpq51STZmDOJN4BjHz70h4W1LMVlSkwpCo2gwWGjUdB1XmRF8THihy5sD4pTAKMsAOgbSBEXK+4hQZ8cBzi/M5tn0ipB0rpWwUgSTFhe5O/XEYWQT6tpjf488UlglvOA/g3DFq3qVhTWYFtRNt4kADa84Cz2VNNyjXgmDyYTAYdQcXCtS7Sn3WFJSNWkgsRMkibat/DbbGl4rxehmB2dGlVrECKRzDoDTJmfVAV0iIBiDJnCbaZaW5UuTLUMpVKGoqOUXdwDA9uIDNPEB3jpqP540PC85mKNdaQUstMDVTA1iIDOLTM7EjCPOZN1moabU1ZjpDKRz2EiDG2EmmNxlFdTxM65IDOYkTsbe0YZZrjsrKItJkI0FYkWMm4PS5EGYPWVNOtpWABJ5xf34glZhsSP1/TD2R7CWpJdS184zSTpJa5JRJM3JnTvjxcwQLKluegW6XjHj0iWt3pva/y54Kp5hyOyuEi4jyMkDxgz1wNJdBKTfLPK3F6jgatJgAeqBYbbb7nEuG5+sHUUQC5YaVC6pM2hTIJnwwJWohRZiTOxEW/Qww4HW7GolUAl76bSBI0g+f54KQKTsp4nmK+thXXS8mQ1MIbkk20jczivJVXZ1VYEmLIvt5dJwdxzP1MyEZu8yllgXIHdImL7zhfQrCmQwDCoLgzGk8iBvI64ErXA3OSfLLs1mv+GugKYJsZ3ibWNsDrm6kwKjibesRviJzBM65aTJJJk+3F/B8mKtSGqCmoBYuw1C1wIsCT054NqS4FufcpzdLSY1h46Tb38sQpqWIUczGLq609ZVGYJPrMN/GBtz5nDCllKdJRWFUVImEKlZ5Sbm2/tHtw0hWaYVqZHb12fWtMyFhNZHqAkCwUmzbxzwI2fWujaBpfSSBvPjYDvDnA8YjbN5jjNR1ZBAVjcASbeJvgvhVWo5CudKopKtpCkEAaRqgfPGilUnmrQPMUqHNX0iJy1VCQWAAF7md+6b2j4jGKxpHrUmOp2VGUjUVhgYIuINvFRfeOgF4xlhYxsoAKJOoRIZiDH97f2RjOOjCDezqVqakpJbug89BchRVRXqsAzVAlOxbTy1ECdMsYB8PHGm41naWSVnQElqmtgsAVG9UMxgkJHK0nUeeMNwHPOqggm1h7Jt8Zx7xcF11mq5AN1Yz7B/WT58sXO3UjVabSTiU0+O1lqVKtM6GqNqbQNI8vLwJg88NuP8ApfrBWi2mQAXCqGIFo7oAjwxjWJJ64sp5Nzsp+WNaMdxF6gPIk9Sfp/XEC2D6fCj951HxwQmUor6wZ/bA+GHgWRNiSoTsDhvUqoPVpovxOKKmYJ54LDaA9i3Q47Fxc47BYbQXHY7HYZJ0YlpKnocdjsAFyZ2oBAqNHQmR7jbHpzrHcIfNF+cTjzHYVIdsga0/cX3EfXEqVcLcLfwJ/rjsdgpDUmnaLkz1573sP9MGVeMh6RpOpYQIYwWUiYIM+JsbfDHY7EvTizVeJ1UmrwwXiGYpOy9mppqqKsRJMC7MdV2JnltA5YGCJzqH/on649x2Kr3MXL2J02Ci1UjqApH1vipomdftg49x2HtFu9hzwbidBKdanmJq60IpHTq7NyVGu5myhgIm52wvzdVGZitQqsnSgVoUcgJPIY7HYNo91rgGAT8bexR/mxL9nzNT3L+eOx2EBFuz5B/awH8uDuNcX+01mrPSRWb1ghKgm9463jyAx2OwUOwI1l5U19pY/wA2JnOtsFQD+AH5zjzHYW1BuZH7U+2th5GPliljO9/PHY7DSSE22POD8MD0WYmCWt5C3zn3YlSZqc02MqJg9PLwPT9Hsdjeb2xjXYUFd2UUX0uWB33EWI8fHxxZVrhrRjsdjmaTdmqbSoilUDYAezEWrtPUY7HYYiuoxxDVbHY7ABW+KmOOx2ARXqx7jsdhi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0" name="AutoShape 28" descr="data:image/jpeg;base64,/9j/4AAQSkZJRgABAQAAAQABAAD/2wCEAAkGBxQTEhUUExQWFRUXGBwbGBcXGRwdHhwcHCIcHB8fIBwfICggHB0lHR8cITIhJSkrLi4uHx8zODMsNygtLisBCgoKDg0OGxAQGywkICU0LCw1LCwsLDQ0LCwsLywsLC8sLCwsLCwsLCwsLCwsLCwsLCwsNCwsLCwsLCwsLCwsLP/AABEIAJMBVwMBIgACEQEDEQH/xAAbAAACAgMBAAAAAAAAAAAAAAAEBQMGAAECB//EAEsQAAIBAgQDBQQGBggEBAcAAAECEQMhAAQSMQVBUQYTImFxMoGRoRRCUrHB0QcjU2Lh8BUzcpKy0tPxJEOiwiU0VGOCg5Ozw+Lj/8QAGQEAAwEBAQAAAAAAAAAAAAAAAQIDAAQF/8QALREAAgIBAwMCBAYDAAAAAAAAAAECESEDEjEiQVETYTKRobFCUnGBweEE8PH/2gAMAwEAAhEDEQA/APNDxImZVL7wirf/AOEDA5qRtsfIY6Zifs/9ONR6fLE8D0zjvr7CJmIGNUK2l5jr7vPHZEDliIj0wUwUE57NllB8InmAJMdY5+uBcpXYN4d/Scb0+Yxi22MYwaCWVn2STEkgRMb2/LAyj0xsE/a+/G48x8/ywAkVUxjVPE2nzHz/ACx1H7w+f5YNgol0kUoKNDEEPBi0iAdjy+GBCSCdx8cFBzEa7dJMfDG4/fHz/LA3B2mNWYhgWL6diCdzzGLB2d4u/fI41aVYSdvDENsInyJwjRP3x8/yxOlAftAPc2Ek1Q6gywdoycxni8MwKqQLCQLQYmBgfgnC5rVCVLoim2ksLgjfoJmRhfSyw/bf9LY9M7NiMpS8Qaxv7zyOIylSouqUeMnmNPJvLCTYxMG+LZQ7MZpaXLxe1TDXIBBE8jcTvi4NV030yB0E/C4HzxMmeY/8lvgn+rhJNyNCbgUDL9kc7MkIJ6v/AAwQeymbtPdgcyW2HwxfPpzfsn/6P9XHFTOsQQaL/BP9TCtDLVkUenklpU9LMH1OwBQQNgNzF5g4dZXiKhNJZEZPtc13BBJ38+oOD/o6Az9FExE6U26f1mMFJZkZb5J/qYWUXJUDdmxBn2SuGJinJXSZMEiQGIvyuY6z1wDk+x9ZWRwyVQHBOgwRpIJ9qNxMYt65ZYM5QXsbJ/q4NydTu7Llyo8gn+rh4XHgVytUecHsXnB4zTBJDEqHWQZtzgyDO+Dcx2azVRD4IPesYZhJEAA2JtYY9DPEG/ZN8E/1cC1uJxvRb4L/AKmHcmxFh2eaUuEVqNamK1IMCfCkyGjeYk6evlh/keCxTzbQe+mpTKFZgGx0gCd2tblOLVS4jq3p6R1I/Jzjl6s3kD34Szo9VOKVZ8nmXAcqT9K1KXelRJCC5k2NuqXYjyxPwdkptUSvTLO+XPc6bgFraiRtCy3uI54m7T/+Zcioo2H1vsjoMKSCP+avT6+3T2cOmnyhc1yM+AcVTL5d2IY95V0ErHhlG0yTFp1nE/bziaZnO0HVmRFy6QdBaAzOROn/ANtgZwhItHerHTxf5cS0K1RJNPM6CRBKtUEjoYW48sVWoSekvJmWzrfSkV6VSqEYMyhdRYAD6t5kAWJxFU4glaq7ijoSo0qokLT1NYeY0yMSGpU1avpALW8Wp5ttfTNrR0xHqcf81bEH2juNjtuJOFbTdjRVYbwDJXaoda01Cnpq0k8zck3wV2o4g1RBNNVgCXQQCNogWH+1uo7F9g6xfZhz3wNX1kQWBHQssffg0m7NvkouKZ3mKupE0UyqxsCzAXJsTcDy9euDMvwx1oq9RAnev+rZ/sqDqJEeySVEbnkMKtTgQCAB0YfnjvK5tlYawKqTJp1GlT8Dblt0w7I8AmZZqTuhCyDHsgAiQQRYGCII8iMHf0koQQiAxeBcn3zAHu9+OeN505mvUrOqqXIsCIAACgfADAXcjoMNhiU1wH8JoOxUeECoYiN5sAfIm3xMYDr5tbwiSDsVH3g47yuZemwdDDCwMAx8QRgZqc8sHBqdBWXbWbIJ0gCTcx08oxmBxMzGMxhXGyYUepGJBQH2hjnjmU7qvUTkGMehuPkRgDAWch4D6mUO5IGIjlh9sfz78MzTFTLsQBOkN719r5aj7sJqazbGTYzSJvow+2P59+JKeSnZgfh+eBYwdwRv1kdQflfGdoCpkZyagwXAI/nrjYyy/tB/PvxnFRFVvOD8Rf5zgs8LQKpatGpQwGg7es8sK3XLGSsGGVT9oP59+O1ytP8AaD4Y7GTpftx/d/jgjKcJSowRK4LNYDT/APtgOaXf6DKNkVDJIxgVJPS2JXyNNTDVIPoMCcJeK1M/vAfG344bdqaEVUPVPuJ/MYV3dWFfoayeSoE+KvHuw1Th2VA/8wfh/DFdyo6T7t8HvTgDzH8nE5xf5mW03mqHtHgNJkNRarFBMtyEb8rYt/ZzJqKCqGLC5BncEz8L4Rdjhqyddf3mHxQfxw97IVJyeXJ/Zr8gB+GJKL7sM5dhuMoOmAe0TJlqLVEZajyIpltOq8GIDG2+2GlKrjzjilOeIVWtIq7+RWmdvdv+WKJIi2yw5biWbYAplKcESP15H/4sNuCtUqMwzFNKAAGkhy5Y890WIHOeeEvH85UWsqKbBQ0ct5k84AU88E9rwxyXjgsdOqPXCqm6C1izrjPHUo1zTOjTAh5cAnciAhEjyJxHleN06rBEZGZjYam6ea9MKONx3NMjbUwG+3i8/L/bcQdnj/xNL+0evQ/l8trQvRDRUo3ZJzadFhznFylM1NKMIRv6wiQ86IAQ+1GHWV8WW75WQvonQSQNUTpLRIM2nTvyxWUP6un/AGcn8hUOFvZxpz1T+yY+Cz+GIpUdOrDbwWEcQze/0VD/APP/AP54hyPFKjZhaFWklEEE6jU1egHgEseQnEPaXP1adQQxReTC/IbiY3ncYA7dMTQRiBJUEj102xk7dE2qRcs3kggA1yd9owqqUxI8XuxD2Uqn6HSkXIJ+JJwcTJwskZNlJ4nwJalZz3wDEzFttuu1sLqnAqQJBzSAjcHTb/qxYaLznaxHIU1/xN+OKfmH1VHbqzH4knAW7z9i0Un2Dv6Bpf8Aq6f/AE/58Z/QNL/1VM/D/NheyFW+FiNwb79CMRVljD1P832FW13gcN2aldQroViZi0f3sDNwEft6Z+H54c8XPd8MVbAsEHx8RxW+B8HbMlgromkAkuTF/QHzwE5JW5fQXF1R3U4J/wC6mBKnBz9tPnhvV7HuBP0ih/ecf9uA6nZlx/zqH95v8mGWqvzfQDj7fUVtwtvtL8T+WIzwx+o9xP5Yk4nwxqOksyMGmNBJ29QOuDOAUQKdR2E3j4C/34rudWmTaV1QsPDX8vifyxweHP1HxP5Yic6iTzJxzpvGKK/Ijokbh7+Xxxx9Bfy+OImnlOGvE/1dNVBMmBMnlvjWzUhcck/l8RjMQNUPU/HGYORcFm7W09aZeuPrpob+1TMfMEfDFZxcMw6NlKlIBpULXXVB0n2XWfMX+/CfiVFDTNQU9DF5EGxS8gCSJUxt1wkHih5R7k3ZquPZb2dUH+y9j8icKHoEFlMSp0n3GD88S8MchucG08p3H44ZVeDu7M6RB0mCYu4babHxIwj0wW0mZJvAoZGtJ5c8d5clKik8jjk1b+l9h+WOapJvG3QflhhQ3jSQwPW3w/3wxpMfo1CpE6Wen8fEMDcSXVQWp6H42wZwBDUymapjdDTqqPQ6T8iMSm6in4f9DxWWhRVgF7DaR5XG3xxNwPMaa9JxycffgTPq1iYtaJvOOUpshWzCQGEgiR1E7iQRPkcUatULGVMP4nRNLMVB9iqfk1sWXtlRGii46kfEA/hhX2wo/wDEl+VVEcHkZRZv6zh1xphU4fTfmugn19k/MxjnTtRZeqbQgy2RJGoPEX5bQOpE77C+CKeVJQuX23sOpA3aTtyBi2BVzxSmCpHIGQD1/IYkqcQZIUEaWJmfONjy3xmpMpuii5/o6eRmEPVD8dYP3DDzsSinKIpE6C6/3XYfhipfo+zQFWqCQNSA36hh+eLR2OMDMJ9nMVfm5YfJsI+RZlh7pB5fHHn3GlH02tA9ll25yq3iORYfPHoCsL2xQeJEtnWqALoqHSIYN/VlVJMbTbfpgx7k2M+1FNSiOfanSCDA0sCYM+Y+OOe0+YD5EdZQX/dYL5XtOCe0NLVllkgQ87gbF13NhEjfHPHOFVfowowusQzQbCH1EE+W04WK6hn8ILlMoKlDKI5Pie5ET7NQ7+4Y64LkVVqFQE6iKLRaP1tJ2bYciojyPpGss7VEpIJR6XjYOCIXSQL851ADrhl2a4ahVCV0vphgpBH2gVN72X4nFYylwh6htys/9AmaKVP0yn/26hwo7Pv/AMe97w23uH4YmOepCjRVWp6hVKuF9rVRFUFiefhdPT7guzBLZyoVI+tf0Px/kYHkOtJSpoacTYV86qtOkMqEcjBkg/A457e1AVCgxEffP4Yl/o+oueV9JCay4YbSwgz0MxbAvb+lNMtIDAgeezW8rYSPJOXA/wCzAjJ0YP1Bgoswm5+WFfBmprl6CsfEygDzJE4YNkwAbDY4D5AuCtcHBapmKnR/8KL+eKxw3KtUIVTc+Uz8x5nFt4ZbKZp+rVyP8I+7FWyeZ7oE6A8wIMW3vcHGz2Lwwm2T08nUMqHkKJ9ljaNRMTaBvhc9MlmSxIJUEczhvWzuhwNKtrbnptsPs/l98CcCTvMzSH2qoPu1aj8hgQb5Y8muEPP0iqEpUaY+2T/cWPxwh4ZbKVj+0qKn90T/AN2G36Ta01qS3haZPvY/kBiv52toylBdtTPU+en8MUSuMV7/AN/wc0sWR5pEEaov6YSVVHIY1nMxrI6DHfDqZetTXqw/PHUsK2crzhDPtG0NTp8qdNV/E4nP6vJ+bD/F/A4U8TrGrXc82ePwwy7R1AFRB/IFh9+JJYSLN5YmVSbAT/M/njfiPLlfEtLMwpAHvk+kxMTBI2wRlVqVKbmnTJSmJciSAN5uYE6R8MO2KskHCsvrrKOlz7v4xiTj7zU0/ZHzP8Iwf2Wp2qVD5KP8R/7cKihrVKjAgCGckmAFG3v2AHMkYF9X6GrAA2Mwz/oo9wlbVJdiFphSTaRM8tiY6DGYfcgbWSZfjDhClRQweZYi8HfSeR2M+s74dZviGXfK0qQplSFIBhjpMDxBp8Q1ABlPI2MqMJuOKGrF6ZAU+KBqlSQJBkCDqnacEZbjIfQlRUYICoJG488K3STSHhBTlscq9wTh/EO51U12Z0YkgggruhBOmJJExNvdh7n8u6Zih3VQrSqLrpswspIZtDjbUpLCTyM7HCbiuYV6gtpMAapnV09DFpPQYfJkYoB6jK9MFiEUkq1o1XMs+wIgGCYG0q3i65D6bUnC+ADi+WDUKdc0e7ZKgpsgHhKkFgW5g3AvuCLkjDKjxDL06iVKUUg6eNVHgFUSIhhIBAF9ufXCbP8AF6nd90wKQIZSTdWClRB3jSCDvfCNWadIJ9+GULXUJ6tPpLvlabHMB6QVGBFRaRmGBgtBjSJJIC87gQMF8Gy+SRXUP4gpl01A+EgzTBnUFiCDyJjnhiueZMqtOnqFYLC06hUlVUBJ1GFW5UR+8Djz/M1FT2XYPqDITY6XHik8irypHMTicYbrLTmovAx4Fw9cxl6iK7DVVQaTpCqCSA8nnAiPPFp4zQXLOuhHIy1MDWGKkIWkwzSHBBmIMER1mt8Dp0vorGpTTvNbEVIXUGBDA9dAtIECJxdu1BNal3TOKyikwNSAsOum/wDZJB9Dp3wJvINNWqeGJeP0lzNCtTpK3e5cmsmiCHFQqSAkSDpKyFJ8S3xDSoLmcjSy+XLNmBOumYChQdZMm+stAEWIJm8ws7J5s9zVUINZVzTrxdWAEAt9VeRGxm++H/ZeuVyor0qVNsyX1yYDOrsSy7zAmBcco5jBklFUBNyyJUymurlKdYaIK0mp1FZbXYE876wLevPBfEMmtF5RDCtVWfEQ6OyqmlmGkhdSKZM3nqcLeO1lzdU1nqd1LKjU4khQp7ttJI12MG83mMCcY4zUFPukfwyJ8IEhLKTc7zBU/YQ4ptTWRN7iw/svVFKtUp1DpJK0zBB+spMEeE2G9xBm+G9PPKwR6TAMlWXYggM8kyRO5UgRJsoxQ+HZqHDOT7QJO5+EidtpGLH2d01S9NGJQVDUEiJMCJ3AtsDb4nC6sUluH0XudWWPNdtairmG0LNFqY0/a1ag3pBHniuZjNGmvfDndTyMEfdafdiZa60atRayIQwAdWTUG0mQxEib31TJPXGV+AU66lqOZoXuabE0ysTZdS6Y23YfLAg4GnpzXuDZji7ZlaaGWqiNKhTLMTBgC0m3vHnixZHtatBO7qZeu2ZWEqipVK+GxjRo8N4jn1kb8djuy60Ki16ubyiuoEL3oaG3BkTcbfG5xvtJlBXqnQcuWep46xcAkxpv9bRz1QYgYNpcNGjpOt0vkd5/u8q700pZijUYLZqqVALSt9IJAnaeQ6Ygqceqk+J3J52XG+LcMr1qr1RUyz+wCwrBVWABALATMcpHpiWlxWusIKhkeEBQpHSBAuPvxyavzO3QV2lz7gdKpQeqKtdKjELpTuyiROrVIghpn78GUc5Qy1VWWhWphwWL1HBlDeQAom4tfr1xFVyNZ9VQvlyWUjS9VFdSIElDAUiCI38sR8WpGo2WGunUVEpowkgDQZbVrABkE+sYeCe3LJ6u3dhG872o1l2VqsAyCHZYECJUWib+eFvFOIO9FnZg2oM9jaWhSfI2Av0GLRxfhtFqNQUKeVWppOn9bRF/e4nFLyXZp3YitXp0KQB8TOrX6BEYtvziLYppNPPBz6sWqSySUu1lekCqG2lQth4TaSLXnaDIwTS7cupLmmpdpDQYBEDT1IM778ojA+aFGgr06fc5kNfW9IyDH1WJDAD88LqOYULpNGi/Qup1D3qwn3zinQ+wmya7luXjqGk9M2osANRsSSyz5Ab3/jC/ImhUpOT7QZe7uYu0H+1YNvbCHN5gd2GMaTB0qI92+2OMq4SmsHVCgsOh5jz6z54HorkPrS4GnHnCOsNqYCZG15a38294xxwvjYy1AuAHqtWOkHkqJcg7gy49b4C43VOlPBEAeIrEg7eKL2nnjjhmkd1Val/V1F1TMMvtSQTcnpYER1xoRWxWacnvdMtXEa6Z8prK0NK6qjm+kFggUtAA8N5NpKjCrtFwyl3FCqlQ92CKZLTAE3IETyJwb2hc0lq0G+v4nPUEDQs89JN/ME3scJeDcQqORQGgpIaagkKElifIEwzHc6AMaMcWjSnzGSGHG+zuXoU1BdSXqaiwLa0pfZiSrHSR75wJkOGqtGiyeLMVm0AMR4CW0iPs25neDGCONZf6S2ZzFK9INF41MdywXfa5taRvfCbJFqhCiBIgswkIDuY5mNvP4hkrVNiydStIY1uALQormDVWowrFDp9nwmLT7R5noIwNXz9N2FN6a6AwZnk6jbaRPhAkwBckdMWfg2bypzC5Z0WtTohkos4sT7RZhykhQBEAB2J8ROKb2lIGYq92FClvDoELHp8v98aKt5NJ0rXyLZWXL1Uq5laHeGUTLiO7ViklmCLEgTB1WACyZMYUU2dalbLMmh6zqGAnTTk3Yi9tJI3gT1w47CZ2k+YdKtTukNAU6dM3kC8jzgMxPMucddpOMmqK2WpoC71QlMqoU92ns6ydz7R5BRqPkF2tOuwykmvDFFFkTKJRpoXrVy+lgdlkAME38Q2J3humIs/w6l9JNOiaS010AktqBMgGL+IxLEiRY32xnFuD/R6dNld6lWrRNRisaFSAWg7kRaZg7c4xzwDifcAVBTV2UMSrSCSfCL7iFBAj7TdZDUkriaKlJ7WhpX40+XqGiBrp0idO6mWuSxiR6CPU4zElN2r5Z1DqrvUNWoQNKqGIChjeXMWRdlkk2IxmFW38SGqX4Hgrecrg1HDnuDq0VFA1RAuYtMkXv0OFC0yWOkeEEwb7f7YbZ6v3lasaqgVWEKGgMrrsDsNVgJgT74xFwzMGoy0mCg6jMnQOftEA2F9h164onSItJy5Icqw1AFoHM+U7DDHO1RSHdFQym9mLKymRN4IMW2F1BjqXn+GfQc3T06asqrgGCL7jaDEGCb3GGmdz1DM0abVkRK1R2SaQVI306xKixhgTuNQGE3XTStD085plRzVbvSJ2RdGrmyjbfnFvjjvKIXYhCF0qzySBIUT8dow14vwB6VNSpp1UlhrotqGpbkNYEErJ52G5wlAXSZMTbdj8pAwyaawLKLj2HnCeN+FaZQaGJDuSZk3k3uYj10rgavQ7qqtd1V5YMokFXCkBlJBO8QfU+WEKgwYO1/w/HDpayDLFagDOxmmwYykESGUxCsJupud9hguFZRlO1ksXHeMfSKBzC0aaKD3JCwGMQSywB4RKgxffkuGXEq1AUGUVFV4IcqWZJgTJBMt4lMDboMed9w5V2WdCaZvYF52vz0n4YJyOaZU0Hxo0nQdtQBg9dunlhXpLyZarXYYHhrUa9HLghtTIZgkaX+tFjtMg7QcO+LVHosumqKqgsXZR49Q2EXhQI2t8sV6lnMyx+lpTcrTAQsEbQOQltud/P1xvNZlgGq3DAIb8iwv5zM3xtt4Zt1ZiPhwRs1XaoJkLTLHSDpSAAsWhwLWBMDY4VcT4dTqVSyABX8fhnw6iZA+rYg8+fTD7hGezGXUVF0U9YDVKraXJckAwmqdQG58r74Dzzo7FSgphu9FOohBEyXVmVeQBII3gjaMaNr9Ay2s1wTJUsrmldUpujwq95UkUy27axAkDmdpxcclx/h2ZgMWy9QDSs6YB66m3Mnre2PPOznD69aoKOt6S1xpkghGI2ExDLqgQOuMymVoioVr1GA2XREknneQB5f74WaH02q8F27Rfo6dkFTK1xXMeJahCsTM+HlEcicU89ns7TnXla4A3bu2K/wB4ArHvxJwVapWotPMNT0zCK+kEjYySAL2639xH4fxPNVnWmuZrSx0rNVzc2Au0CThKKKTiH5DgeZNRdeWzGmRqmlUFud4wR2i4NUSqBl8pmdGm8U6jX+H44XcUrZzLuEqZipJXUClZ2EGRvPUHBPBs3XYNVq5nMGlTu6pVfWR5SYjqfXE9vct6khtkMvmmydaiuTrazUpwppMAw0tqYlgBI0rz+sMBcL7N8RFWmforeFgSGemDAPQvPwvgJ83m2rGnSrVzMMFNVjpBAPiaQLAwTtjjiGezmXqFGzNSRBmnVJBB6GfdiiS8Ilc85Cs5wfOCpFTK1lDOT4UL+Enmy6hbzwVxPgZRJp0syWkQDTYz8FtgHMZnP0wG76sVKByRUMQwJ5m7WMgTth5wDM5vudbVatXvhA8Z/VDxeKZ98C/s+eEenKbuKH9daSSk/mVj+j8x+wr/AP0n/wAuOf6Oqz4qVVR1NNhfkJI5m2D62czq97/xzjuyBeq3jJE+H0HXqMD1eIZ11WnUr12WsAApYkOGuIkgXB5wPnhlBpmevawE0ezDZkouUdGYUw1XU0aG2IIibGRYGOcWlnS7MZTKkNnM2jkH+qpqCD5GZJHuXFfGXanUFMVVWo5CsoJGkNe7bEEQbeWA61ACt3bEf1mliP7Wknr54LTuk8E4vctzGPavPZKqgTKZXuyrSGECfLQJkc98VyihYkH1xaX4TTR61RitJKbFAjNqLNJ2I28Im/XBnDOG97WpKmjUXUAEwDcb726+/FtOtpDUXUJc72fFSjRqIX72sWAWxUaSFhmgQTIO+xGLlwilTWktLOAMcsp7oKdClAoWWIMuZF7xLKANscHsj/4m+Xr1dFDunrUzSaTpDBdNx4SCbmNgOtq/29rIlXuaZ8KsNMbFdMT8be7CNW0v9QylVvv9yPtBxYOpDeNdb6J3Ck9eRi588CdluEirUqGy0hQMmYk6gQCeUmxPIYT5ivrVbWHlz2649f8A0fdnf/DhWoGatWmT4yIUq7CB0JtubafPAknFPaZSTa3HldXMNlzXpU4ipYxJlQSQs7kEkHzgYn4NxSorBKurQYVkCqGZVOrTJEgExN73xnFck9POZlnF6FQeyYGskFY6rN46EbYANSo9QvUYB21FmaBf3R0gDrh28CpZHnEc59JzFR6NIUwCqhQBJAG5i2rSIn/fDLi3DDluF01fwVXqd44tL61kar2AB0jqVJgTOF3CMhUqVCqLTWlUg62PiUJctp38QIvEbCbnGduOJDNZjUpPSP7IiYJFyehHpjcpeA1tb8iHMJUpqrI5DGDKkhlAkWIvF492OMjmW7xnB3Vg15JDDSR75PzwTl5LnVIAFyREKN/Izt8MWHsZ2aFTNPTrq9FHU6NQuTpMm+2kSwnnp88ZTrDNKF04nXY7idWrnpLrBhCWXUfCraFXoO80EKIHhHTC/J8HepnTlxppg1GRnBLKCoPn8p8sXrL8LytOm1PJowrDUtN2AltMk1C7RvIGrYAADHmFCs/eVKZudbKATZSDBb3AH+Rie7dbiUjenSYxfJUqNSoHfvkpvAbSVDMBpJ06pgTAveJ8sZhVQzaUzUhpKXUFfbJMH0AF8bxZIjurCr6Fx4Px1a3frUHfUyupVbSHhQGlUBhnWDcEkx54pvEAqk1qZVkdiBGoHYE7gQBMdbW64XZmnUpMA0g8vuPwNiOWCqWfhHU6tD6QVBgSJM/M/PAUFF2jS1HJbZBP0qtmdKFtTJTOgk3hZaPWLfDCqjmDqgkwTfD18mcuFqIX7uogMKx1GbFWEWAb4ysb2Z8f7IsmTFWmQTSlqiAgtTDe0DHtQQDbbxYynFYQHCTu+UKsvxkClToglRTqa5nf74I5ERuZnFx4B3Wb73LnK0aKVUJkaTURm+sGaGIBuABAEYp3DuF95lKlYIJoVF1NaSHhYI3gEre8e84UVc7UDk6iGDbgwZHngOCldYCtRxq8os+d7FrlqrJmazIjR3VVFDahJ1SvUCOfx5D8N4OzZg5Ug1nW6NRGqVMHb3gx7sCZ3tHWrU0Ws5qFTqBfxHmPrTaMG5Hji09VekDSdyoZVYwdJmRI8AO8THQDGqdZDuhfSTcW4Q+UckhhaFWtTjUwiQUkgxuDcTGF+cenUrUblRC96SoUaxq1W+qB4VNuRN8NuL1zxPMoVq6YRZ1faUAFgv2iLQD9WcCdpKNFi1QO4NMinUlV/WEEjUpDbhfCfD9UdcaPuZrDonftNTp0/o9MOtMUmplZBGpp1GRZjqMyBfC1s9TakKZU6isFy0AEbHbYkmRiDPcEckVKKvUp1F1qLGoBJXxIPFGpT4ojzmcLWyVU6tNOoQvtQreG03ta3XBjCK4FlOXcb5QE1BSR10gE6yZUXjX5giGjzxYuGoKmZSiwp1NWlGdiQCQHZqq6f3YAJ5L1OKjRfQ9zIZFGsDa1gfO3yxbMzWXL5Oo1GolSrTPi1Uh4RUhDoqTqsdMjnvAwkm7LxjD0772Wjs/2crZZqrd9TqR/VIQSCRBBvOlgRA+8YoXGeJUq9fvBTAIkQCRNzHO3usMegcLoB8pTNWrIKIWI9qYuR1IEmPLnz8nzlE0qjowOpGI6TB39Dviv+LJW7ojrLCosnBMm1YsKdOpVQldakTYMGI1xf03xY6HGstpniFMKyVClNVVQ684AgFFED4RhFwPiNTL5SpUpuF71lGmfF4bE9bnyjfE+c4qruatZVfvVZalQHVpBUKvgHst4QevwIwuvCUp/DheCujKC08vI+q8LyCujipUcPTICMNQ06S5IMAqYn2uvLFa7ZcLFA0vouru6vhamWDMtQciR1F/IhvdvjHFHGVywWoaKqWBYQxdkChbWBWC1ja/nit/0gJO6yxOrc7R5ReT74xLT05J3YNTUTW0lyHEnoSzBgTKrNgYswNvFBgRMY4yucDuAaWvlC+E26QQPljviXEGqUEpPcozMrCNmmbRuTBJnl1wDw9iGhRqLKRHqN7dMX22skVJppJjQZollJLDu28Kk7KNlPW98XTgvEaQytMBoque7VBcMEMSb+BmnTN9gY5Y88ylzfcn78O8tmwaimAlNGhqgWAoPhLTF203AuTiLck+k9KWhpamlcqVee4B2hzDrWdaigMW1GCGB3AKkfVj+NxbMpn6rtTMO/dsukATsYUTuBNscUURa1N2mtSCmCy6Qxv8AVb2lBM4saZukorVJpUUqpS0rTYSEBZmhJs9kOkwAemKt+x50VXcScQzGZqZhKLp+t8IRPDYAWuu8DnJi+CGyJoFtTeKmQQFFjN1OveLi0fngzIGtlky7Vg1PW5qBqqAiRBUDciVHsmN2sRhjmu1jtlL06YLCoECgiAJU6QSTGi+/nyGAsh4KpnuKsNdOZlwzk3l1mD5C59ec4Y8P46KSpVYS5JKjbbnPSeXPCLO8CzVNgKtCqjupcBlIkbk+7mNxhpRy30t8rRU6USj+sqFTCgAs584CmBNycUxRNXZvNdpKlRzUYyzalmLhWuVB30zywsz9Y1GUDeLdb9BibMZBRWC0GNVNLEGIPh3kbREX5+uGvZ6gtZz4xTRKLVKr6ZtIVVAtPtA3nnhHJJWhlFt5FGvQsGV/dtJ/L3/DHt3DOMpluFiTT1d2z6UNrCdK9ZMSb3Jx4vW4OXqoKL9/rBcDTpMKY06byY9Bv0xa+OZnLUTSWqlXvgFqVV1Ap4gGNMqR7ADBbAbYm67clsvD4KemaqVWqFyGarU1sQd26Ab8/kMM6nBqlJHqVwVVCJUgS08rG3KZ6464RnqdLM0iAKgWspYtGkKGBJmNgOs7YF49xAVK9UiuailxuhAYC0wb29OWC05PGEBNQWXbJeD8RYmA8Vc1VSkdI/qaZbTYmxLSIidr4c8S4ZTbONl8lQYVaYNmJllXcsGYANcEEG87YzjvAUyKI6vSYvJFWk4ay8x9kyRHPfeML8h2qq1uJUK1NFVjVpqFRLkTBnT43OkncnBrdxwK5bcvk6qZWrRrUu/pFNLq5J6IwJkRsdt74kzfaMnNVMyhc3mnqI8No1BbgH47k7xB/wClntU9av3Gkp3UghipaTfxabTEWkkes4oVOWKIslmYAAcybAepODDTXJp6r4H2W4nWrsyGowWGd2LMYm1xPikwI88LarsEgo6tF2g87m4xd+y3CqGSzgTMt3hZCNBWVLiGsT9UBY9fI4A41XpZt2elRpU4OkBWSmZ57eE3O8E4RzTfsNGLS9wHsR2T+lai7d3RAk1Cs6jMBQCRzkzP1TjMW/sPle5U1agNOkfBqJvO5AGzHULsY/DG8RetqX0xx+o709NYbPLK7ymhSxWdWkmYIm4O+04ioVRpggHph/2dzuVQBauVWqYPiLMGJvzmFA/dA2xzk+AZapV7tazSW8IkALNwJIMwLTIk/HHRvStMRq2pKgZM9VKAsAynwKTB0/5bC221tsNeA8RKU6699+sNNgqNIDSIMPJ8UTEgAmJIxDS4WKaZ1KlZAaKkKhDEOZBUhgIDTYAxJJGxOKwAxMKCT0AJPyxoqMlRtWclKxxlMxTFJqBU03idbX8QIPIAgFRBF9gcazXCkegayOSUKd5OmIY6QQN9yBz92IshkKlWoBUVlAgOYIKqbTBG3KcPsnkcslGrTrd7raNDhgsAGYYRBBMcvhjSdcCxi5coWZfgaV8tUegXarRAYqROtNmiNiu8RtqvhDWpshKMIYbj58rHrOLh2E4jToVSGLAm0QIm4uZBEgxb54R8dy/dhUeO8pTTLD643XzsJF/Tlgxb3NM04LapIh4HwurmKgFOnVcBhqNJSSoPOQCAcGcVyfcFkakzEAsHYyQptJ0+Hlzw07KdoqmVWmEfSsEsp2JJa8dYgfDEXbDjLnP1TTZlQ6CAJi6qSY5yxY9L4XdNz9jJRUPcTPmVrGmCdDoqopgaIUmCVA8O9yJ9MXzgvbDM0/1ZANM0yCtiGgEGLiA3KeWKVn+G0/pndgimpSm0DYFlRonkCDM8vOIwdxfRlK7UzpqqshTJINgRtBMTHxwup1VRfQUUpPUeF47kWQzK0lejmKTIjKQSsiTFoDStjeQeQ3xC3EKTUXowaYYpNRZZmC8mUsBcwx0xcdLYi4vWFSkropALxpUsQDB5Em5P3W3wIKRosCyqxgEBgSJ2uDFwQQQefXFIrFvklrYdR4r6MueV41SoZSmZ75gVXSCVkRBlirAHTNr4qmcSrVYtpL8hpIYwNvZJxbuzXDslnw9TNa6TpCnuAFBkeFiApA2Ist4GIO2fCcvRTucu3eikFZiw8ayTIaFAkBlMECx8sJCajKlyHZKSzxRUDTqAXVgBa4I+/BeWZQh1lhqtY2tvIi++BKLEgIDEuN9r2w+4iKOXVHy1c1WUlXDKNMmIYC4K2O9746HLHuQSJcnxSqMuKK01eiy1NbFZBC3ckzaBHv8APFc4Pw45h+7DBTpJk+X8SPv5YacNd8zVLtUAKje03MCF20zvHXzwA2ZDNcIjLN0ULPK8AXnniaVWkM7w5cBmX4cGXNKdFN1amEDuRpksWQHnYASem98MeyFIjv6QgMwprq33VmiZsLHabx0wNVXLlFLd53hZWcyIsoBAgbGAb9MNOz9Ggo8BcyytUZoPsA6QoAECW5k2i+M3eALDtCN8g9OqQ4spUkjkGMA/wwtqBqhVUR2AEkICSRNztafTF44rxG1c6FOtU5GR3ZLbfLfFMz9Y02ZEYhZNgSLDwifOBv5nDuKUhpaspQpl1/SH2uXMUWo0woSnVXuwADpCAixFgIgWxUsz2ergUtIFQsviURCRFmYnTcEGZ69MKBXI2JHpgrN5wsEE/VE+v+0YVR24QjknyWLO11rZpw9Y1aRfV0mL2vFz4bYW5qu4zgakrMlOorKgkr4SrEdAsg+WEveHHb5ttOkze/O4E4yhQfUtF74lx2sz1Heo1VCzaWAAB2uNRsJEExFjhXSoplBRrOxqE0mVqZMqxddiRBCQwPUkCI5BPw/MMmXdVfuaiJpblIPdvz5MDYcj64C4nRdJptqCKzaNQIkAmDsOUicKoq6Q8purZNkeJLTDaJVmGm1xvP1pPz6dMF8Pz9KgjwCzVKekqbqASCCTYEggGIseeJewPZj6dVZdSLo0mHZlncmCFYcogxuPcL2g4XSSSlYvUkl10gLJJJ0xsB57+W2C6uhU5KNmUeNlEA3gaQJKiPRYBJ85wBneN1KmnU3hRdKqCdIXpG0Y1wzhTV9UHSFEliJE2AFtpJF+gO+2JeDcKJRcw6saQb2VEltNzfYCbTf0w3Shepr2LzxPszk6OSpCuSmZqIGmmxMMfFBWShABAMR5bg4pnZfhQq5gpVbSiTrYDVtvbmIDfDE3F+0jVqyvpCBFCqq7gC0km5bzOOOA8WTLa2Ek6pCm5Ii8mwgyQcTantfkonDevAT2xzC+xSqmoinnGx2vAJ9DP4Y1wugtHJfSVAaoakaoBNOLBdyRqEkGBzHLCKrW16gFALMCoGwkwB6Xw3bioo0jlqDNoZg1Vpg1GFht9Uch5nBUKiogepc3ItXYvJZWpSzOcziCq5eFV/EBCq7GDuTIF+Q88U/M0B9K10B3SIVqSbimZkQD7V9l922Ja3air3YpCO7g+GIEnnAiTzvzg8sAZzNs8U0BJMSFEkt0tcxt7sCMZKTbA5RcaGvabjqZnMGoqlFggAsSZO7XsCegAGOeFcVOUoqwP6xzrQAgECwBJ3AMbEwRy3whzWVqUyBURkJ5MpH374gCljA5mPww+xNV2Bvadvk9v7Q0aq5JaletqqvphV06Em50gQCerE+kAxjMIP0gcRZKOU0EECmoJEyDA3iwEQMZiUVuyhmtvJ5m9Ykk2HpgvJ1QKilyQpu2mJj32nDrtVwTL0svSrUnbWzaXU7GQTqHMGREbG20GavqtiyqSEXS8lqzXFTreoVR6LgJpVr6AugauYaIPSbjC3hebegxKNeTMcwIPw8sKUqmCOuD0Yoo1KNy4O55CD5W2wuxcDy1O5cqnaCslOhVQANddUfVtbV6jbp64k7QcRbNUaD1IZwzSf3fCdJMcvxxTKfGqyvrVyI+r9U+qHwn3jFj4dxKlXo1abkqzP3oJ2Vp8QAH1CpiBtpXeMT9FqqH9eNPcV7jOjvmNIFUMGJmCRcA9JmMM872eL5dKlPU7llJS11Mgx5gx7j5YSZyQx/DE+WzzqgVdtRm03tilOlQqks2gLiOTqUX01UZGiQHESOo5EeYwz4jmDVqd4/ia1/Ibe7BvbOqWo5QPZ1FQEEX0/qys+Vz88ayndVMmQFQVUUHUSdRgjV5HwzAxlLCYvp5a/c1/S3eLNdDVNKClQk6l2ABPNPI84gjYqOLZ/vWPhAvM8yTJJnnc4ddnstTdcxScnVUpEJADeJSHEKSJY6dIuLkYr+eooAvd1O8sZ8JWOm5IM32PLDKrFzR3luIaabUWANNiCw5yNiDywT3peiElSVdjN5MhevLC3KUizgAT1mwjmSeVsPDwKpRRaupKlNraqZJ0ncBrWn34EqQ2nbeeOCTgucqUTKNBkG3lI/E4lr8YSWLUxLhtQUFQ+oRLQRc7kjfEOQUFwOpA3n/AHwXx7IBQwEnwBg0Hla52G0YSKUpUzslN6encRVk6OswtEEi5IZwB5kliAPXHVcUAtSmveCWUhzpawmV0iLSZmTsLYJ7IcFqZ6t3KVBSUKXd2khQIExIkkkAe/phj267ENw9UqLVFak50ao0srwWgrJsQJBn8Ja1dWcbtq0hLlKTUT3tKoGEETEEGxgqZ6biccZKnqaqqojMwOnUJi8wvIE2vuItEmQGZgAZtt8fzviz9iey9bN95UBSnThk11DALkeyIBJ3k9LYMsKxY5aQi4gqio4RpUMYJ6Yd8JzgplS4mn3YLEGLibecgYE49lhls/USrT0ojzogRo+qeYIIg+d8OspVy1AFtLGuZGiV7umbidGkmecG1xbCuVDKPcloZ+nXcmmmlR7QUk23G/pJwip8LVs+qViTTcq7FbHQymoQCbbArPkcM+EcVoUQoelIUz4SFkbkEab+tj54C7VcT01FQKPCoKMCRCuogRN4EjeLnBtvCDSq2c9rhlahFTLUO5CuEdQfCymdLfuvYggWwp4zm1rVO8URIhhHPrv0ge7Fm7DdoqeVoVmaktSo7hQWAICQLQQbMSfhhH2qq0mrB6NNaasgJRbAGSLDkDa3rgQw6YJZVoTYLpMgOtk1qqrpVmMS17kRPO1scLw+qaLVwv6tTBMj7t42+PrGZvw00W17n3/ycV5J00cZrNGo2pokAAQAAANgANgOgxy+YMRNsQDBtPIs6VHFhSCTYwSxgCdgdz5wfdjJWWLsNxihlRXeuusug7oK1w6zBMGwvznbbFezeYD1HYSisxIBOrSDeJgT8BgbK0HqOtOmpd3IVVG5JsBg/i3Acxlqi08xT7pm2LMpX+8pIt64SoqV92NcnGuyIsrXanqKn6pE6QeY6g33+fXDLiubdFSkh00woC6WEHqTB31T/JwdwTgmVZNdV2bdmNMnSqqdPMAklyDcbbb4WZvKU3LGk5Ki8VLH3QI+7AbTYyjKhVmBeeonDSl2UzBy65iEVH9gM4DN6A9eV8ccK4bXzNYU8tS711ExpDKBzLBgVj15xvh3x/NPWrBW/wCWFprSUFQrGFVADe0TcC+NKTVJAjFO2yqU8uQhqEgBWCgHcsZ5eUEyemIhjuq7XVpBDGQbXvMjrOLfU4wlHJ0Mvl1BqMgaqzKDLVLkX6WHpGDKTQIxTK7wXhtStUlApCEFtRgbzHvg7YtXZXLHK1szVde9qCl4GTxKjO3iJP2tIPLmcVtKdalTZ1lKbNYrsTBESOl7csCZfMuoYh2AJAMHfffrhZJytXgaLUaxkO47nmr1G1k6Q1gOQ6x1I3xunRoJpqoXOndWi58j/D344yIZw7agsASzXt0g77csAcSzms2gDyED4YeKpUhZO3YTxjj9bMAK7sUXZZOke7b5YzAfDcoKrhGqpREEl6mrSI8lBYk+QxmDhCjPthwHMZOt3ddtatJpuD4XXqByNxI+/CMHF47c8Y+k5agtNxVC3fwkMrAQN1FiDeDuBbFV4LmRTdnvrVfARETsdQIvY8vnOFhKW22slJxip0ngEFFiNQViBzAMfHbEuXJJg8zA+GLPwjtIQQrKGQghlM6SDYjTsLcwMIspkNdc0g2kKSdRBsBtMeoGApu3aM4XW3ubyfA8xV/q6TNeNwL+8icQprouyupV0N1ax8wR6HDTKcXrLUIB8UhRfa8ADyGB+2FLTmnGsOwWnrYG2vQur5zjKUnKnwBwSjaI8zVp6VYEs87RChb2PMtt5R8gsxmdRBgCNgAB92HnZrh+XrIwqmGYwGkgpAEHoQb8jiv5iiyMyONLqSrDoRY4MWraNOLST8hT54MAHRWtAa4I94N/fjmgulgymRNsBYPynCq1UTSps4Htabke7fDOkIrfBNl8wabq4nwMCPcZwBmWBd9IhdR0joJMD4Rhzxbhi0afjdu+N9AXwqv7zk+15AHzi0oAZOBFp5QZJp0wnh9JncIglmsLgRz3NuXPDmu1SllQHII70eCRKwrXiZWZI2vhPWzjFdMwv2RYfDEdGsV9kkehjBas0ZbeA7K8RXUJmNzETa9vPDHN9pqhpd3S10kkh11h1cE6llSgEjrzttF1H09m9oCoeWoSR798c0qUhmJURfSZk/Cw9+FcIj+rN9x3wTjlWmHBkI6xKoqyQR0ABsCPhgzjXF62dy9OkoL6HLNJWdoWJN7Ez7sVWpmmbck9PL06DHIqnrjenG7A9STVBK0WnQUOr7LysReTdYtO5xaMh2iWjlqdB4lHZgqHUIYzuSbyep/OpVMyWXxEmNp5YH1YMoqXIsZuPBc+03Estm4dmK1SFUG58MiQ0CJ3jFfzlaa1QiPExNjO5nlhXOGdXLGmFlY1orL5qRY+++Ca7IXYkgbSRjfGshVo5h6NUfrUYKQDqk2iCN5kfHHIN9pxZ/0j5SM8aob+uCtBG0UqZ98zOB3M+BHk6AoEtUNNjBHcyzTMgaipAEG8Bpn3zlTOpUI72mDpAUaPBAEwLTO5ub+eFZOMU4NAtlnpZh8yEytMIqQAC5sqICTqM7arzOC+E5bucz3tUUq4pUvCAoKGDp2jkvM/lit5CtAeWKEKdJg3aRYxeCJGPROzhyuUyH0kla2YqgBgxIhTconKYAm0jnYgYjONJpdzohLc1fb7FU7XI1fTWXLpTZnCRTWAZ9jUNtUyAYE+7B3FOJU8sTkwk0AZJaCzSI1E/cLQIthnk+OZEVNYqVKYI01KFRNSFSROkg+EgXF29JxU+0GdpPmdVNQyLAg2DEekGPv9+BFN1FhntVyiwrsHWWlnmqIRFOm7IW5Gy9YmCRfr1xzx/idasKwqOXuLb+IGx8tzhRxPiOsjSq0gPqpIW21pwL9Me8MRO8Ww707luJLUqO0cUM0oyoQeEnUYn2mFiY5CB8ZjyAy1WNUmJH8/LAbVSd7xjKaMxhQzHooJPwGH2iubdHpH6Ps93FAKsa81VZ2bmKNIECT5sKkD0wn43VL1lqamKh1YzyCXk+4fPFm4LwI0eG069VagqshVaZX2V1NBIiZIJN4F+uEGZyqGmwqVRSFvGwcidQt4FZpIkbR6b4l+LJXG3BWEzfjqViqlndmAYTGo6rDmfXHGYrlmBiDecD1UJJHTHdGnqcC/xxWiJY83xqrWoU6FRzopppQdALDyNueKzX0qYUkxuT1xaaHDQFLllAUE7dPLFNZybnc4TTSt0PPhBtfMp3KogcPJNQk+E7aQByi9+cnyGAcYTiank6jLqWm7L9oKY+O2K8E+Tvh9RFeailljYGPnjWPWs9wPKZGhSV8pSqVCo7xyCxLc4LTAn0xmI+rfCZVQa5o8ip1CDYkemDqahrm58V/ccbxmKskuQOicPK+ST6Vty1bnfURO+N4zCP4ii+EBy/FqtLMK6FAyvpBNOm1p/eU3898a7UqPpDkAAv4miw1MZNhYX5C2MxmGSyI3gCylQqJBg4L405euztdncajtMgchYe7G8ZjdzXg9q4T2dyk9z9GoGmUMzTUtYC+sjXPnM48LzggR9kmPLGYzHP8A47buy2skqDeK1WpOFpu6jSDAduc9TgalxSrUVlchgFMSiEj0aJB9DjMZi9KrE3PdVgIxmNYzDkiw9iMolXMsKihgtCq4B21KpKnzg3vhbwumCTP7Nz8FONYzCPl/t/I64QDjeMxmHEO6QnSDsWE4J4zRCZisiiFWrUVR0AYgD4YzGYxgPDPiNUmjQk7UoHoGeMZjMBhQVmaQXOhQAAKiQP7uLJ+ktB3tI8/o1M+806I+7GYzGYVwef47p74zGYIp25ucE1apCKAYt+WMxmMYFLY1jMZjGICcbxmMxjGDBWXztSmpFOpUQNdgrsoMbSAbxjWMxmYt/ZHjVc0Xomq5pIAVQmwnfzjy2wr7VZx5VdVpBiBuL4zGYnXUUvpEU3wbwseMnpjMZhpcCrkZ8bcig19yB7pxWMaxmNp8B1OTdMSQOpGLXxquyAKjFVVYABgDGYzAn8SNHhgFPO1GokM7MFI0gkmJmcbxmMwBm3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222" name="Picture 30" descr="http://t0.gstatic.com/images?q=tbn:ANd9GcQ8-Q9w2W5hdtEXZPrVkuxLYfVWl7EdNc615wF9H4-_n-KCJXOz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513" y="3048000"/>
            <a:ext cx="4626429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Bi-cameral Houses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House</a:t>
            </a:r>
          </a:p>
          <a:p>
            <a:r>
              <a:rPr lang="en-US" dirty="0" smtClean="0"/>
              <a:t>Representation based on population.  </a:t>
            </a:r>
          </a:p>
          <a:p>
            <a:r>
              <a:rPr lang="en-US" dirty="0" smtClean="0"/>
              <a:t>Each state has a different amount</a:t>
            </a:r>
          </a:p>
          <a:p>
            <a:r>
              <a:rPr lang="en-US" dirty="0" smtClean="0"/>
              <a:t>Utah has four seats</a:t>
            </a:r>
          </a:p>
          <a:p>
            <a:r>
              <a:rPr lang="en-US" dirty="0" smtClean="0"/>
              <a:t>California has the most with 53</a:t>
            </a:r>
          </a:p>
          <a:p>
            <a:r>
              <a:rPr lang="en-US" dirty="0" smtClean="0"/>
              <a:t>Each state has at least one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Senate</a:t>
            </a:r>
          </a:p>
          <a:p>
            <a:r>
              <a:rPr lang="en-US" dirty="0" smtClean="0"/>
              <a:t>Equal representation for each state.</a:t>
            </a:r>
          </a:p>
          <a:p>
            <a:r>
              <a:rPr lang="en-US" dirty="0" smtClean="0"/>
              <a:t>Each state has two.</a:t>
            </a:r>
          </a:p>
          <a:p>
            <a:r>
              <a:rPr lang="en-US" dirty="0" smtClean="0"/>
              <a:t>Considered to be the upper house of Congress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of Rep’s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05800" cy="2667000"/>
          </a:xfrm>
        </p:spPr>
        <p:txBody>
          <a:bodyPr/>
          <a:lstStyle/>
          <a:p>
            <a:r>
              <a:rPr lang="en-US" dirty="0" smtClean="0"/>
              <a:t>Census- population for each state is adjusted every ten years and Reapportionment takes place</a:t>
            </a:r>
          </a:p>
          <a:p>
            <a:r>
              <a:rPr lang="en-US" dirty="0" smtClean="0"/>
              <a:t>Redistricting- Creates state boundaries for House district’s.</a:t>
            </a:r>
          </a:p>
          <a:p>
            <a:r>
              <a:rPr lang="en-US" dirty="0" smtClean="0"/>
              <a:t>Gerrymandering is when district lines are drawn to benefit 1 group over another.</a:t>
            </a:r>
          </a:p>
          <a:p>
            <a:endParaRPr lang="en-US" dirty="0"/>
          </a:p>
        </p:txBody>
      </p:sp>
      <p:pic>
        <p:nvPicPr>
          <p:cNvPr id="11266" name="Picture 2" descr="http://t0.gstatic.com/images?q=tbn:ANd9GcROLDtoAj4J3LDkhHMnBT9RO9x58GGUHIIxx2XNZmPQJj9L_KJk7g:www.dixiesunnews.com/media/news/2011/10/18/photo/249429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250292"/>
            <a:ext cx="3581400" cy="2607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Congress Qualifications and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House</a:t>
            </a:r>
          </a:p>
          <a:p>
            <a:r>
              <a:rPr lang="en-US" dirty="0" smtClean="0"/>
              <a:t>25 years old</a:t>
            </a:r>
          </a:p>
          <a:p>
            <a:r>
              <a:rPr lang="en-US" dirty="0" smtClean="0"/>
              <a:t>Citizen of the U.S. for past seven years</a:t>
            </a:r>
          </a:p>
          <a:p>
            <a:r>
              <a:rPr lang="en-US" dirty="0" smtClean="0"/>
              <a:t>At the time of election inhabit the state they are elected from.</a:t>
            </a:r>
          </a:p>
          <a:p>
            <a:r>
              <a:rPr lang="en-US" dirty="0" smtClean="0"/>
              <a:t>Elected to two year terms</a:t>
            </a:r>
          </a:p>
          <a:p>
            <a:r>
              <a:rPr lang="en-US" dirty="0" smtClean="0"/>
              <a:t>No term limits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Senate</a:t>
            </a:r>
          </a:p>
          <a:p>
            <a:r>
              <a:rPr lang="en-US" smtClean="0"/>
              <a:t>30 </a:t>
            </a:r>
            <a:r>
              <a:rPr lang="en-US" dirty="0" smtClean="0"/>
              <a:t>years old</a:t>
            </a:r>
          </a:p>
          <a:p>
            <a:r>
              <a:rPr lang="en-US" dirty="0" smtClean="0"/>
              <a:t>Citizen of the U.S. for past nine years</a:t>
            </a:r>
          </a:p>
          <a:p>
            <a:r>
              <a:rPr lang="en-US" dirty="0" smtClean="0"/>
              <a:t>At the time of election must be a citizen of the state they are elected from</a:t>
            </a:r>
          </a:p>
          <a:p>
            <a:r>
              <a:rPr lang="en-US" dirty="0" smtClean="0"/>
              <a:t>Elected to six year terms</a:t>
            </a:r>
          </a:p>
          <a:p>
            <a:r>
              <a:rPr lang="en-US" dirty="0" smtClean="0"/>
              <a:t>No term limits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members of Congress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 the People by casting votes</a:t>
            </a:r>
          </a:p>
          <a:p>
            <a:pPr lvl="1"/>
            <a:r>
              <a:rPr lang="en-US" dirty="0" smtClean="0"/>
              <a:t>Trustee-Decide on the merits</a:t>
            </a:r>
          </a:p>
          <a:p>
            <a:pPr lvl="1"/>
            <a:r>
              <a:rPr lang="en-US" dirty="0" smtClean="0"/>
              <a:t>Delegate-Agent of the people</a:t>
            </a:r>
          </a:p>
          <a:p>
            <a:pPr lvl="1"/>
            <a:r>
              <a:rPr lang="en-US" dirty="0" smtClean="0"/>
              <a:t>Partisan-Party line</a:t>
            </a:r>
          </a:p>
          <a:p>
            <a:pPr lvl="1"/>
            <a:r>
              <a:rPr lang="en-US" dirty="0" smtClean="0"/>
              <a:t>Politico-Combine elements and balance all of the above</a:t>
            </a:r>
          </a:p>
          <a:p>
            <a:r>
              <a:rPr lang="en-US" dirty="0" smtClean="0"/>
              <a:t>Serve on Committee’s</a:t>
            </a:r>
          </a:p>
        </p:txBody>
      </p:sp>
      <p:pic>
        <p:nvPicPr>
          <p:cNvPr id="7" name="Picture 6" descr="Rob Bish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505200"/>
            <a:ext cx="1698171" cy="1600200"/>
          </a:xfrm>
          <a:prstGeom prst="rect">
            <a:avLst/>
          </a:prstGeom>
        </p:spPr>
      </p:pic>
      <p:pic>
        <p:nvPicPr>
          <p:cNvPr id="9" name="Picture 8" descr="Mike L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447800"/>
            <a:ext cx="1676400" cy="1905000"/>
          </a:xfrm>
          <a:prstGeom prst="rect">
            <a:avLst/>
          </a:prstGeom>
        </p:spPr>
      </p:pic>
      <p:pic>
        <p:nvPicPr>
          <p:cNvPr id="7170" name="Picture 2" descr="http://t3.gstatic.com/images?q=tbn:ANd9GcQh1tnhVNnrtvaUjSqcwChhomZjjyBdjEF063xjlbJDB5hDGfyT:www.gotyour6.org/wp-content/uploads/2012/12/Chris-Stewar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5868" y="5213609"/>
            <a:ext cx="1676400" cy="1600199"/>
          </a:xfrm>
          <a:prstGeom prst="rect">
            <a:avLst/>
          </a:prstGeom>
          <a:noFill/>
        </p:spPr>
      </p:pic>
      <p:sp>
        <p:nvSpPr>
          <p:cNvPr id="5" name="AutoShape 2" descr="Image result for John Curt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6575" y="3497807"/>
            <a:ext cx="1628775" cy="1628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150" y="1447800"/>
            <a:ext cx="1622200" cy="1904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5257800"/>
            <a:ext cx="1698171" cy="1549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Standing </a:t>
            </a:r>
          </a:p>
          <a:p>
            <a:r>
              <a:rPr lang="en-US" dirty="0" smtClean="0"/>
              <a:t>Permanently established</a:t>
            </a:r>
          </a:p>
          <a:p>
            <a:r>
              <a:rPr lang="en-US" dirty="0" smtClean="0"/>
              <a:t>Look at Legislation in a certain area</a:t>
            </a:r>
          </a:p>
          <a:p>
            <a:r>
              <a:rPr lang="en-US" dirty="0" smtClean="0"/>
              <a:t>Most important because they can introduce legislation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Select</a:t>
            </a:r>
          </a:p>
          <a:p>
            <a:r>
              <a:rPr lang="en-US" dirty="0" smtClean="0"/>
              <a:t>Appointed for a limited time and purpose</a:t>
            </a:r>
          </a:p>
          <a:p>
            <a:r>
              <a:rPr lang="en-US" dirty="0" smtClean="0"/>
              <a:t>Does not introduce legislation </a:t>
            </a:r>
          </a:p>
          <a:p>
            <a:r>
              <a:rPr lang="en-US" dirty="0" smtClean="0"/>
              <a:t>Only last a year or two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Joint</a:t>
            </a:r>
          </a:p>
          <a:p>
            <a:r>
              <a:rPr lang="en-US" dirty="0" smtClean="0"/>
              <a:t>Have both Senators and House members.</a:t>
            </a:r>
          </a:p>
          <a:p>
            <a:r>
              <a:rPr lang="en-US" dirty="0" smtClean="0"/>
              <a:t>Set up to focus on major social issues.</a:t>
            </a:r>
          </a:p>
          <a:p>
            <a:r>
              <a:rPr lang="en-US" dirty="0" smtClean="0"/>
              <a:t>Set up to conduct business between both houses of Congress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Conference</a:t>
            </a:r>
          </a:p>
          <a:p>
            <a:r>
              <a:rPr lang="en-US" dirty="0" smtClean="0"/>
              <a:t>A type of joint committee.</a:t>
            </a:r>
          </a:p>
          <a:p>
            <a:r>
              <a:rPr lang="en-US" dirty="0" smtClean="0"/>
              <a:t>Set up to resolve differences on the same version of a bill in both houses.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Demographics and Characteristics of the </a:t>
            </a:r>
            <a:r>
              <a:rPr lang="en-US" dirty="0" smtClean="0"/>
              <a:t>116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Partisan Composition</a:t>
            </a:r>
          </a:p>
          <a:p>
            <a:pPr>
              <a:buNone/>
            </a:pPr>
            <a:r>
              <a:rPr lang="en-US" dirty="0" smtClean="0"/>
              <a:t>   	</a:t>
            </a:r>
            <a:r>
              <a:rPr lang="en-US" dirty="0" smtClean="0"/>
              <a:t>House-235 D, 199 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	</a:t>
            </a:r>
            <a:r>
              <a:rPr lang="en-US" dirty="0" smtClean="0"/>
              <a:t>Senate-53 </a:t>
            </a:r>
            <a:r>
              <a:rPr lang="en-US" dirty="0" smtClean="0"/>
              <a:t>R, </a:t>
            </a:r>
            <a:r>
              <a:rPr lang="en-US" dirty="0" smtClean="0"/>
              <a:t>45 D, 2 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Gender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House-332 M, 102 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Senate-75 M, 25 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Ethnicity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House-326 C, A.A. 52, Hispanic 40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Asian 12, N.A. 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Senate-91 C, A.A. 3, Hispanic 4, Asian 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Average Age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58.6, same as 115</a:t>
            </a:r>
            <a:r>
              <a:rPr lang="en-US" baseline="30000" dirty="0" smtClean="0"/>
              <a:t>th</a:t>
            </a:r>
            <a:r>
              <a:rPr lang="en-US" dirty="0" smtClean="0"/>
              <a:t> Congress and a year older than 114</a:t>
            </a:r>
            <a:r>
              <a:rPr lang="en-US" baseline="30000" dirty="0" smtClean="0"/>
              <a:t>th</a:t>
            </a:r>
            <a:r>
              <a:rPr lang="en-US" dirty="0" smtClean="0"/>
              <a:t> Congress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Professions</a:t>
            </a:r>
          </a:p>
          <a:p>
            <a:pPr>
              <a:buNone/>
            </a:pPr>
            <a:r>
              <a:rPr lang="en-US" dirty="0" smtClean="0"/>
              <a:t>	*Nearly all have a college education</a:t>
            </a:r>
          </a:p>
          <a:p>
            <a:pPr>
              <a:buNone/>
            </a:pPr>
            <a:r>
              <a:rPr lang="en-US" dirty="0" smtClean="0"/>
              <a:t>	*Career Politicians</a:t>
            </a:r>
          </a:p>
          <a:p>
            <a:pPr>
              <a:buNone/>
            </a:pPr>
            <a:r>
              <a:rPr lang="en-US" dirty="0" smtClean="0"/>
              <a:t>	*Business</a:t>
            </a:r>
          </a:p>
          <a:p>
            <a:pPr>
              <a:buNone/>
            </a:pPr>
            <a:r>
              <a:rPr lang="en-US" dirty="0" smtClean="0"/>
              <a:t>	*Law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Length of Service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House-8.6 Years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Senate-10.1 Years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Religion</a:t>
            </a:r>
          </a:p>
          <a:p>
            <a:pPr>
              <a:buNone/>
            </a:pPr>
            <a:r>
              <a:rPr lang="en-US" dirty="0" smtClean="0"/>
              <a:t>	Most are Protestant and Catholic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10 </a:t>
            </a:r>
            <a:r>
              <a:rPr lang="en-US" dirty="0" smtClean="0"/>
              <a:t>Mormons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34</a:t>
            </a:r>
            <a:r>
              <a:rPr lang="en-US" dirty="0" smtClean="0"/>
              <a:t> </a:t>
            </a:r>
            <a:r>
              <a:rPr lang="en-US" dirty="0" smtClean="0"/>
              <a:t>Jews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 Buddhist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 </a:t>
            </a:r>
            <a:r>
              <a:rPr lang="en-US" dirty="0" smtClean="0"/>
              <a:t>Muslims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 </a:t>
            </a:r>
            <a:r>
              <a:rPr lang="en-US" dirty="0" smtClean="0"/>
              <a:t>Hindu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18 Unaffiliated or did not answer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1667</TotalTime>
  <Words>637</Words>
  <Application>Microsoft Office PowerPoint</Application>
  <PresentationFormat>On-screen Show (4:3)</PresentationFormat>
  <Paragraphs>149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LEGISLATIVE BRANCH</vt:lpstr>
      <vt:lpstr>Legislative Facts</vt:lpstr>
      <vt:lpstr>Bi-cameral Houses</vt:lpstr>
      <vt:lpstr>House of Rep’s</vt:lpstr>
      <vt:lpstr>Congress Qualifications and terms</vt:lpstr>
      <vt:lpstr>What do members of Congress do?</vt:lpstr>
      <vt:lpstr>Types of Committees</vt:lpstr>
      <vt:lpstr>Committees Cont.</vt:lpstr>
      <vt:lpstr>Demographics and Characteristics of the 116th Congress</vt:lpstr>
      <vt:lpstr>Privileges and Benefits of Congressmen</vt:lpstr>
      <vt:lpstr>Powers of Congress</vt:lpstr>
      <vt:lpstr>Powers Cont.</vt:lpstr>
      <vt:lpstr>Powers Continued</vt:lpstr>
      <vt:lpstr>Powers Continued</vt:lpstr>
    </vt:vector>
  </TitlesOfParts>
  <Company>Lehi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BRANCH</dc:title>
  <dc:creator>lLehi High School</dc:creator>
  <cp:lastModifiedBy>Patric Gleaves</cp:lastModifiedBy>
  <cp:revision>35</cp:revision>
  <dcterms:created xsi:type="dcterms:W3CDTF">2011-11-15T03:12:08Z</dcterms:created>
  <dcterms:modified xsi:type="dcterms:W3CDTF">2019-01-16T20:46:56Z</dcterms:modified>
</cp:coreProperties>
</file>